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0"/>
  </p:notesMasterIdLst>
  <p:sldIdLst>
    <p:sldId id="256" r:id="rId2"/>
    <p:sldId id="275" r:id="rId3"/>
    <p:sldId id="378" r:id="rId4"/>
    <p:sldId id="379" r:id="rId5"/>
    <p:sldId id="260" r:id="rId6"/>
    <p:sldId id="396" r:id="rId7"/>
    <p:sldId id="397" r:id="rId8"/>
    <p:sldId id="398" r:id="rId9"/>
    <p:sldId id="400" r:id="rId10"/>
    <p:sldId id="448" r:id="rId11"/>
    <p:sldId id="261" r:id="rId12"/>
    <p:sldId id="265" r:id="rId13"/>
    <p:sldId id="267" r:id="rId14"/>
    <p:sldId id="268" r:id="rId15"/>
    <p:sldId id="344" r:id="rId16"/>
    <p:sldId id="381" r:id="rId17"/>
    <p:sldId id="382" r:id="rId18"/>
    <p:sldId id="383" r:id="rId19"/>
    <p:sldId id="384" r:id="rId20"/>
    <p:sldId id="405" r:id="rId21"/>
    <p:sldId id="406" r:id="rId22"/>
    <p:sldId id="418" r:id="rId23"/>
    <p:sldId id="407" r:id="rId24"/>
    <p:sldId id="345" r:id="rId25"/>
    <p:sldId id="419" r:id="rId26"/>
    <p:sldId id="346" r:id="rId27"/>
    <p:sldId id="347" r:id="rId28"/>
    <p:sldId id="412" r:id="rId29"/>
    <p:sldId id="349" r:id="rId30"/>
    <p:sldId id="350" r:id="rId31"/>
    <p:sldId id="351" r:id="rId32"/>
    <p:sldId id="355" r:id="rId33"/>
    <p:sldId id="357" r:id="rId34"/>
    <p:sldId id="354" r:id="rId35"/>
    <p:sldId id="358" r:id="rId36"/>
    <p:sldId id="361" r:id="rId37"/>
    <p:sldId id="362" r:id="rId38"/>
    <p:sldId id="372" r:id="rId39"/>
    <p:sldId id="364" r:id="rId40"/>
    <p:sldId id="365" r:id="rId41"/>
    <p:sldId id="388" r:id="rId42"/>
    <p:sldId id="389" r:id="rId43"/>
    <p:sldId id="390" r:id="rId44"/>
    <p:sldId id="417" r:id="rId45"/>
    <p:sldId id="416" r:id="rId46"/>
    <p:sldId id="391" r:id="rId47"/>
    <p:sldId id="415" r:id="rId48"/>
    <p:sldId id="414" r:id="rId49"/>
    <p:sldId id="413" r:id="rId50"/>
    <p:sldId id="422" r:id="rId51"/>
    <p:sldId id="425" r:id="rId52"/>
    <p:sldId id="426" r:id="rId53"/>
    <p:sldId id="427" r:id="rId54"/>
    <p:sldId id="431" r:id="rId55"/>
    <p:sldId id="432" r:id="rId56"/>
    <p:sldId id="436" r:id="rId57"/>
    <p:sldId id="433" r:id="rId58"/>
    <p:sldId id="434" r:id="rId59"/>
    <p:sldId id="437" r:id="rId60"/>
    <p:sldId id="438" r:id="rId61"/>
    <p:sldId id="442" r:id="rId62"/>
    <p:sldId id="443" r:id="rId63"/>
    <p:sldId id="450" r:id="rId64"/>
    <p:sldId id="455" r:id="rId65"/>
    <p:sldId id="458" r:id="rId66"/>
    <p:sldId id="459" r:id="rId67"/>
    <p:sldId id="460" r:id="rId68"/>
    <p:sldId id="328" r:id="rId69"/>
    <p:sldId id="271" r:id="rId70"/>
    <p:sldId id="279" r:id="rId71"/>
    <p:sldId id="280" r:id="rId72"/>
    <p:sldId id="281" r:id="rId73"/>
    <p:sldId id="285" r:id="rId74"/>
    <p:sldId id="352" r:id="rId75"/>
    <p:sldId id="402" r:id="rId76"/>
    <p:sldId id="403" r:id="rId77"/>
    <p:sldId id="338" r:id="rId78"/>
    <p:sldId id="375" r:id="rId79"/>
    <p:sldId id="282" r:id="rId80"/>
    <p:sldId id="305" r:id="rId81"/>
    <p:sldId id="327" r:id="rId82"/>
    <p:sldId id="287" r:id="rId83"/>
    <p:sldId id="288" r:id="rId84"/>
    <p:sldId id="289" r:id="rId85"/>
    <p:sldId id="290" r:id="rId86"/>
    <p:sldId id="299" r:id="rId87"/>
    <p:sldId id="374" r:id="rId88"/>
    <p:sldId id="376" r:id="rId89"/>
    <p:sldId id="377" r:id="rId90"/>
    <p:sldId id="420" r:id="rId91"/>
    <p:sldId id="421" r:id="rId92"/>
    <p:sldId id="330" r:id="rId93"/>
    <p:sldId id="411" r:id="rId94"/>
    <p:sldId id="429" r:id="rId95"/>
    <p:sldId id="430" r:id="rId96"/>
    <p:sldId id="464" r:id="rId97"/>
    <p:sldId id="466" r:id="rId98"/>
    <p:sldId id="331" r:id="rId99"/>
    <p:sldId id="332" r:id="rId100"/>
    <p:sldId id="343" r:id="rId101"/>
    <p:sldId id="386" r:id="rId102"/>
    <p:sldId id="387" r:id="rId103"/>
    <p:sldId id="428" r:id="rId104"/>
    <p:sldId id="409" r:id="rId105"/>
    <p:sldId id="410" r:id="rId106"/>
    <p:sldId id="423" r:id="rId107"/>
    <p:sldId id="424" r:id="rId108"/>
    <p:sldId id="439" r:id="rId109"/>
    <p:sldId id="440" r:id="rId110"/>
    <p:sldId id="441" r:id="rId111"/>
    <p:sldId id="451" r:id="rId112"/>
    <p:sldId id="452" r:id="rId113"/>
    <p:sldId id="456" r:id="rId114"/>
    <p:sldId id="457" r:id="rId115"/>
    <p:sldId id="465" r:id="rId116"/>
    <p:sldId id="336" r:id="rId117"/>
    <p:sldId id="335" r:id="rId118"/>
    <p:sldId id="373" r:id="rId119"/>
    <p:sldId id="385" r:id="rId120"/>
    <p:sldId id="369" r:id="rId121"/>
    <p:sldId id="370" r:id="rId122"/>
    <p:sldId id="435" r:id="rId123"/>
    <p:sldId id="444" r:id="rId124"/>
    <p:sldId id="445" r:id="rId125"/>
    <p:sldId id="446" r:id="rId126"/>
    <p:sldId id="447" r:id="rId127"/>
    <p:sldId id="449" r:id="rId128"/>
    <p:sldId id="325" r:id="rId129"/>
    <p:sldId id="295" r:id="rId130"/>
    <p:sldId id="300" r:id="rId131"/>
    <p:sldId id="296" r:id="rId132"/>
    <p:sldId id="297" r:id="rId133"/>
    <p:sldId id="326" r:id="rId134"/>
    <p:sldId id="301" r:id="rId135"/>
    <p:sldId id="302" r:id="rId136"/>
    <p:sldId id="303" r:id="rId137"/>
    <p:sldId id="306" r:id="rId138"/>
    <p:sldId id="307" r:id="rId139"/>
    <p:sldId id="310" r:id="rId140"/>
    <p:sldId id="317" r:id="rId141"/>
    <p:sldId id="318" r:id="rId142"/>
    <p:sldId id="319" r:id="rId143"/>
    <p:sldId id="320" r:id="rId144"/>
    <p:sldId id="321" r:id="rId145"/>
    <p:sldId id="322" r:id="rId146"/>
    <p:sldId id="323" r:id="rId147"/>
    <p:sldId id="324" r:id="rId148"/>
    <p:sldId id="277" r:id="rId14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726E92"/>
    <a:srgbClr val="36257D"/>
    <a:srgbClr val="24089A"/>
    <a:srgbClr val="FFFFD1"/>
    <a:srgbClr val="F2D6E4"/>
    <a:srgbClr val="FCBCFE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434" autoAdjust="0"/>
  </p:normalViewPr>
  <p:slideViewPr>
    <p:cSldViewPr>
      <p:cViewPr varScale="1">
        <p:scale>
          <a:sx n="73" d="100"/>
          <a:sy n="73" d="100"/>
        </p:scale>
        <p:origin x="129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48E4D30-F02E-4AB3-804B-B7A413D471F0}" type="datetimeFigureOut">
              <a:rPr lang="en-US"/>
              <a:pPr>
                <a:defRPr/>
              </a:pPr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939FBDC-2879-4C21-9F89-BDBB8D400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796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86C14-DCFA-493E-98CC-A0D8022F173C}" type="datetimeFigureOut">
              <a:rPr lang="en-US"/>
              <a:pPr>
                <a:defRPr/>
              </a:pPr>
              <a:t>8/2/2022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56B03-62C4-4BB8-A1D3-4B16AC2BF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43B96-928F-44F1-97A4-B19E015B32A1}" type="datetimeFigureOut">
              <a:rPr lang="en-US"/>
              <a:pPr>
                <a:defRPr/>
              </a:pPr>
              <a:t>8/2/2022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4804C-623C-4A82-9CEC-7031F446F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6BE12-F18B-412A-8799-DAA90CA5EE91}" type="datetimeFigureOut">
              <a:rPr lang="en-US"/>
              <a:pPr>
                <a:defRPr/>
              </a:pPr>
              <a:t>8/2/2022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BF4F0-A00C-4EA1-94CE-926BA561C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E2300-7375-4D77-A836-80B53F9FCB54}" type="datetimeFigureOut">
              <a:rPr lang="en-US"/>
              <a:pPr>
                <a:defRPr/>
              </a:pPr>
              <a:t>8/2/2022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B9B51-CDDF-4A84-81BE-C918C42A2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B8677-FCB5-4A33-AB9D-AE782AC65800}" type="datetimeFigureOut">
              <a:rPr lang="en-US"/>
              <a:pPr>
                <a:defRPr/>
              </a:pPr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FFC39-C520-43C9-838F-308D46CEAA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2652C-185D-4DCE-A736-EE939158CDF4}" type="datetimeFigureOut">
              <a:rPr lang="en-US"/>
              <a:pPr>
                <a:defRPr/>
              </a:pPr>
              <a:t>8/2/2022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F3F8A-ED33-4963-8C23-FAE4212A80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C4AD7-3CBE-4413-B0E1-DA501024B023}" type="datetimeFigureOut">
              <a:rPr lang="en-US"/>
              <a:pPr>
                <a:defRPr/>
              </a:pPr>
              <a:t>8/2/2022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E58D8-882A-42C9-B974-F38D7E330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87C44-F8CF-470D-AADA-F1E1277C1457}" type="datetimeFigureOut">
              <a:rPr lang="en-US"/>
              <a:pPr>
                <a:defRPr/>
              </a:pPr>
              <a:t>8/2/2022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AF480-25CC-4E21-BE98-76A2BC43FB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D3910-67C2-42ED-8813-511F8F3FCD4E}" type="datetimeFigureOut">
              <a:rPr lang="en-US"/>
              <a:pPr>
                <a:defRPr/>
              </a:pPr>
              <a:t>8/2/2022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3FCB9-04B2-4861-AB41-103BE4E14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2D9E0-3E79-4482-AD93-0D8F2C4D6A2E}" type="datetimeFigureOut">
              <a:rPr lang="en-US"/>
              <a:pPr>
                <a:defRPr/>
              </a:pPr>
              <a:t>8/2/2022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1A1E7-922B-4235-9541-A5CA973D41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31A86-A045-4391-ACA8-46C7473175A4}" type="datetimeFigureOut">
              <a:rPr lang="en-US"/>
              <a:pPr>
                <a:defRPr/>
              </a:pPr>
              <a:t>8/2/2022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BC38B-AD03-4C24-890F-8D5478707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F6F6BE-EF37-4693-96B6-C105F18467CB}" type="datetimeFigureOut">
              <a:rPr lang="en-US"/>
              <a:pPr>
                <a:defRPr/>
              </a:pPr>
              <a:t>8/2/2022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FCF903C-37F3-4AF5-A603-0E6399D01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17" r:id="rId2"/>
    <p:sldLayoutId id="2147483726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7" r:id="rId9"/>
    <p:sldLayoutId id="2147483723" r:id="rId10"/>
    <p:sldLayoutId id="2147483724" r:id="rId11"/>
  </p:sldLayoutIdLst>
  <p:transition>
    <p:wip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5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8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gif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gif"/><Relationship Id="rId1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3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9"/>
          <p:cNvSpPr txBox="1">
            <a:spLocks noChangeArrowheads="1"/>
          </p:cNvSpPr>
          <p:nvPr/>
        </p:nvSpPr>
        <p:spPr bwMode="auto">
          <a:xfrm>
            <a:off x="0" y="3434457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Narrow" pitchFamily="34" charset="0"/>
              </a:rPr>
              <a:t>NADIG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Arial Narrow" pitchFamily="34" charset="0"/>
              </a:rPr>
              <a:t>CONSULTING </a:t>
            </a:r>
          </a:p>
        </p:txBody>
      </p:sp>
      <p:pic>
        <p:nvPicPr>
          <p:cNvPr id="5125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4191000" y="2362200"/>
            <a:ext cx="8445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F9D9FA0-87EF-4E8E-B0A5-65EBA1FB95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652727"/>
            <a:ext cx="3301731" cy="51270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58FA29-6129-45FC-BB43-87C2D426E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871" y="652727"/>
            <a:ext cx="3338381" cy="5127095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608"/>
            <a:ext cx="9144000" cy="762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/>
              <a:t>Some of Our Clients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0" y="914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INSTITUTIONAL &amp; COMMERCIAL</a:t>
            </a:r>
          </a:p>
        </p:txBody>
      </p:sp>
      <p:pic>
        <p:nvPicPr>
          <p:cNvPr id="16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28600" y="457200"/>
            <a:ext cx="1295400" cy="121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685800" y="1779896"/>
            <a:ext cx="1397391" cy="1219200"/>
          </a:xfrm>
          <a:prstGeom prst="round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2806503" y="1779896"/>
            <a:ext cx="1397391" cy="1219200"/>
          </a:xfrm>
          <a:prstGeom prst="round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728174"/>
      </p:ext>
    </p:extLst>
  </p:cSld>
  <p:clrMapOvr>
    <a:masterClrMapping/>
  </p:clrMapOvr>
  <p:transition>
    <p:wip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COMMERCIAL</a:t>
            </a: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PROJECTS</a:t>
            </a:r>
          </a:p>
        </p:txBody>
      </p:sp>
      <p:sp>
        <p:nvSpPr>
          <p:cNvPr id="38917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Prestige Trade Towers</a:t>
            </a:r>
          </a:p>
        </p:txBody>
      </p:sp>
      <p:sp>
        <p:nvSpPr>
          <p:cNvPr id="38918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181600" y="2133600"/>
            <a:ext cx="3657600" cy="2948499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endParaRPr lang="en-US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  <a:buFont typeface="Courier New" pitchFamily="49" charset="0"/>
              <a:buChar char="o"/>
            </a:pPr>
            <a:r>
              <a:rPr lang="en-US" sz="1600" dirty="0">
                <a:latin typeface="Verdana" pitchFamily="34" charset="0"/>
              </a:rPr>
              <a:t> Architect : R. S. P. 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  <a:buFont typeface="Courier New" pitchFamily="49" charset="0"/>
              <a:buChar char="o"/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  <a:buFont typeface="Courier New" pitchFamily="49" charset="0"/>
              <a:buChar char="o"/>
            </a:pPr>
            <a:r>
              <a:rPr lang="en-US" sz="1600" dirty="0">
                <a:latin typeface="Verdana" pitchFamily="34" charset="0"/>
              </a:rPr>
              <a:t> Height : 102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  <a:buFont typeface="Courier New" pitchFamily="49" charset="0"/>
              <a:buChar char="o"/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  <a:buFont typeface="Courier New" pitchFamily="49" charset="0"/>
              <a:buChar char="o"/>
            </a:pPr>
            <a:r>
              <a:rPr lang="en-US" sz="1600" dirty="0">
                <a:latin typeface="Verdana" pitchFamily="34" charset="0"/>
              </a:rPr>
              <a:t>Floor Count : 2 Basement + Ground + 23 Floors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  <a:buFont typeface="Courier New" pitchFamily="49" charset="0"/>
              <a:buChar char="o"/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  <a:buFont typeface="Courier New" pitchFamily="49" charset="0"/>
              <a:buChar char="o"/>
            </a:pPr>
            <a:r>
              <a:rPr lang="en-US" sz="1600" dirty="0">
                <a:latin typeface="Verdana" pitchFamily="34" charset="0"/>
              </a:rPr>
              <a:t> Status : Design Completed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endParaRPr lang="en-US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9F9AFB-3555-4F71-A8A7-76AFFA901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19" y="1242758"/>
            <a:ext cx="4993481" cy="4777042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COMMERCIAL</a:t>
            </a: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PROJECTS</a:t>
            </a:r>
          </a:p>
        </p:txBody>
      </p:sp>
      <p:sp>
        <p:nvSpPr>
          <p:cNvPr id="38918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105400" y="1981200"/>
            <a:ext cx="3810000" cy="27269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Architect : Thomas Associates 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43 </a:t>
            </a:r>
            <a:r>
              <a:rPr lang="en-US" sz="1600" dirty="0" err="1">
                <a:latin typeface="Verdana" pitchFamily="34" charset="0"/>
              </a:rPr>
              <a:t>Mtrs</a:t>
            </a: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2 Basement + Ground + 9 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Status : Design under Progress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endParaRPr lang="en-US" sz="20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68580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Prestige </a:t>
            </a:r>
            <a:r>
              <a:rPr lang="en-US" sz="2000" b="1" dirty="0" err="1">
                <a:solidFill>
                  <a:srgbClr val="FFFF00"/>
                </a:solidFill>
                <a:latin typeface="Verdana" pitchFamily="34" charset="0"/>
              </a:rPr>
              <a:t>Saleh</a:t>
            </a: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 Ahmed Commercial Complex, Bangalore</a:t>
            </a:r>
          </a:p>
        </p:txBody>
      </p:sp>
      <p:pic>
        <p:nvPicPr>
          <p:cNvPr id="10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B3AB7B7-C45E-4243-A53D-730C519C77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264" y="1121599"/>
            <a:ext cx="3810000" cy="5007362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COMMERCIAL</a:t>
            </a: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PROJECTS</a:t>
            </a:r>
          </a:p>
        </p:txBody>
      </p:sp>
      <p:sp>
        <p:nvSpPr>
          <p:cNvPr id="38918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953000" y="2057400"/>
            <a:ext cx="3810000" cy="2973122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Architect :  </a:t>
            </a:r>
            <a:r>
              <a:rPr lang="en-US" sz="1600" dirty="0" err="1">
                <a:latin typeface="Verdana" pitchFamily="34" charset="0"/>
              </a:rPr>
              <a:t>Venkataraman</a:t>
            </a:r>
            <a:r>
              <a:rPr lang="en-US" sz="1600" dirty="0">
                <a:latin typeface="Verdana" pitchFamily="34" charset="0"/>
              </a:rPr>
              <a:t> Associates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40 </a:t>
            </a:r>
            <a:r>
              <a:rPr lang="en-US" sz="1600" dirty="0" err="1">
                <a:latin typeface="Verdana" pitchFamily="34" charset="0"/>
              </a:rPr>
              <a:t>Mtrs</a:t>
            </a: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2 Basement + Ground + 9 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Status : Design Completed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endParaRPr lang="en-US" sz="20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68580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Prestige VST Towers, M G Road, Bangalore</a:t>
            </a:r>
          </a:p>
        </p:txBody>
      </p:sp>
      <p:pic>
        <p:nvPicPr>
          <p:cNvPr id="1026" name="Picture 2" descr="C:\Users\kirandc\Desktop\view 0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2000" y="1203960"/>
            <a:ext cx="3810000" cy="4815840"/>
          </a:xfrm>
          <a:prstGeom prst="rect">
            <a:avLst/>
          </a:prstGeom>
          <a:noFill/>
        </p:spPr>
      </p:pic>
      <p:pic>
        <p:nvPicPr>
          <p:cNvPr id="8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COMMERCIAL PROJECTS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09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 err="1">
                <a:solidFill>
                  <a:srgbClr val="FFFF00"/>
                </a:solidFill>
                <a:latin typeface="Verdana" pitchFamily="34" charset="0"/>
              </a:rPr>
              <a:t>Bagmane</a:t>
            </a: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 Lynx</a:t>
            </a: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066800" y="5029200"/>
            <a:ext cx="6781800" cy="122495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D P Architects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66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3 Basement + Ground + 13 Floors 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Status : Design Under Progress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46C67DD-E212-4083-B1C8-F14686CD59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1115184"/>
            <a:ext cx="7315199" cy="38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0061"/>
      </p:ext>
    </p:extLst>
  </p:cSld>
  <p:clrMapOvr>
    <a:masterClrMapping/>
  </p:clrMapOvr>
  <p:transition>
    <p:wip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COMMERCIAL PROJECTS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09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Smart City, Commercial Building</a:t>
            </a: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1026" name="Picture 2" descr="http://english.manoramaonline.com/content/dam/mm/en/in-depth/Smartcity-kochi/images/smart-city-kochi.jpg.image.784.41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" y="1066800"/>
            <a:ext cx="838200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66800" y="4988689"/>
            <a:ext cx="6781800" cy="122495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B + H Architects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25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Lower Ground + Ground + 5 Floors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Status : Design Completed</a:t>
            </a:r>
          </a:p>
        </p:txBody>
      </p:sp>
    </p:spTree>
    <p:extLst>
      <p:ext uri="{BB962C8B-B14F-4D97-AF65-F5344CB8AC3E}">
        <p14:creationId xmlns:p14="http://schemas.microsoft.com/office/powerpoint/2010/main" val="2642537488"/>
      </p:ext>
    </p:extLst>
  </p:cSld>
  <p:clrMapOvr>
    <a:masterClrMapping/>
  </p:clrMapOvr>
  <p:transition>
    <p:wip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COMMERCIAL PROJECTS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09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Prestige Smart City</a:t>
            </a: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144871" y="5019440"/>
            <a:ext cx="6781800" cy="122495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R S P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45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2 Basement + Ground + 9 Floors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Status : Design Under Progress 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19" y="990600"/>
            <a:ext cx="4231481" cy="3963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5771" y="990600"/>
            <a:ext cx="4455829" cy="3963100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 bwMode="auto">
          <a:xfrm>
            <a:off x="307975" y="1143000"/>
            <a:ext cx="216937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Parcel 1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 bwMode="auto">
          <a:xfrm>
            <a:off x="4535771" y="1066800"/>
            <a:ext cx="216937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Parcel 2</a:t>
            </a:r>
          </a:p>
        </p:txBody>
      </p:sp>
    </p:spTree>
    <p:extLst>
      <p:ext uri="{BB962C8B-B14F-4D97-AF65-F5344CB8AC3E}">
        <p14:creationId xmlns:p14="http://schemas.microsoft.com/office/powerpoint/2010/main" val="3600192880"/>
      </p:ext>
    </p:extLst>
  </p:cSld>
  <p:clrMapOvr>
    <a:masterClrMapping/>
  </p:clrMapOvr>
  <p:transition>
    <p:wip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COMMERCIAL</a:t>
            </a: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PROJECTS</a:t>
            </a:r>
          </a:p>
        </p:txBody>
      </p:sp>
      <p:sp>
        <p:nvSpPr>
          <p:cNvPr id="38918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953000" y="2057400"/>
            <a:ext cx="3810000" cy="27269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Architect :  R S P Consultants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42 </a:t>
            </a:r>
            <a:r>
              <a:rPr lang="en-US" sz="1600" dirty="0" err="1">
                <a:latin typeface="Verdana" pitchFamily="34" charset="0"/>
              </a:rPr>
              <a:t>Mtrs</a:t>
            </a: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2 Basement + Ground + 7 Floors + Terrace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Status : Design Under Progress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endParaRPr lang="en-US" sz="20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68580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Prestige Central Street , Bangalore</a:t>
            </a:r>
          </a:p>
        </p:txBody>
      </p:sp>
      <p:pic>
        <p:nvPicPr>
          <p:cNvPr id="8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73" y="1121599"/>
            <a:ext cx="4536628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4881"/>
      </p:ext>
    </p:extLst>
  </p:cSld>
  <p:clrMapOvr>
    <a:masterClrMapping/>
  </p:clrMapOvr>
  <p:transition>
    <p:wip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COMMERCIAL</a:t>
            </a: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PROJECTS</a:t>
            </a:r>
          </a:p>
        </p:txBody>
      </p:sp>
      <p:sp>
        <p:nvSpPr>
          <p:cNvPr id="38918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953000" y="2057400"/>
            <a:ext cx="4054086" cy="27269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Architect :  Team One India Pvt Ltd.,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100 </a:t>
            </a:r>
            <a:r>
              <a:rPr lang="en-US" sz="1600" dirty="0" err="1">
                <a:latin typeface="Verdana" pitchFamily="34" charset="0"/>
              </a:rPr>
              <a:t>Mtrs</a:t>
            </a: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2 Basement + Ground + 22 Floors + Terrace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Status : Design Under Progress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endParaRPr lang="en-US" sz="20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68580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R K IT </a:t>
            </a:r>
            <a:r>
              <a:rPr lang="en-US" sz="2000" b="1" dirty="0" err="1">
                <a:solidFill>
                  <a:srgbClr val="FFFF00"/>
                </a:solidFill>
                <a:latin typeface="Verdana" pitchFamily="34" charset="0"/>
              </a:rPr>
              <a:t>Towerz</a:t>
            </a: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, Vijayawada</a:t>
            </a:r>
          </a:p>
        </p:txBody>
      </p:sp>
      <p:pic>
        <p:nvPicPr>
          <p:cNvPr id="8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90960C5-3267-4F01-B7A1-08318C1848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253" y="1193584"/>
            <a:ext cx="4317947" cy="485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3531"/>
      </p:ext>
    </p:extLst>
  </p:cSld>
  <p:clrMapOvr>
    <a:masterClrMapping/>
  </p:clrMapOvr>
  <p:transition>
    <p:wip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COMMERCIAL PROJECTS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09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S B R – KEERTHI – MIX DEVELOPMENT</a:t>
            </a: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66800" y="4988689"/>
            <a:ext cx="6781800" cy="122495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Nadig Associates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Commercial – 38 M, Residential – 53 M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2B + G+ 5, 2B + G + 14 Floors + Club House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Status : Design Completed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0E4770-A066-419A-9380-3D39A056D8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00" y="995361"/>
            <a:ext cx="7093729" cy="400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66566"/>
      </p:ext>
    </p:extLst>
  </p:cSld>
  <p:clrMapOvr>
    <a:masterClrMapping/>
  </p:clrMapOvr>
  <p:transition>
    <p:wip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COMMERCIAL PROJECTS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09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BAGMANE CAPITOL LUXOR</a:t>
            </a: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66800" y="4988689"/>
            <a:ext cx="6781800" cy="122495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BIAS Architecture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44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2B + Ground + 8 Floors + Terrace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Status : Design Completed</a:t>
            </a:r>
          </a:p>
        </p:txBody>
      </p:sp>
      <p:pic>
        <p:nvPicPr>
          <p:cNvPr id="15" name="Obraz 1" descr="P_3">
            <a:extLst>
              <a:ext uri="{FF2B5EF4-FFF2-40B4-BE49-F238E27FC236}">
                <a16:creationId xmlns:a16="http://schemas.microsoft.com/office/drawing/2014/main" id="{E2C8EA5C-DB2F-49E1-9819-81C52CC5674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982663"/>
            <a:ext cx="9143999" cy="4006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8911310"/>
      </p:ext>
    </p:extLst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534400" cy="762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Capabilities</a:t>
            </a:r>
          </a:p>
        </p:txBody>
      </p:sp>
      <p:sp>
        <p:nvSpPr>
          <p:cNvPr id="10" name="Rectangle 16"/>
          <p:cNvSpPr txBox="1">
            <a:spLocks noChangeArrowheads="1"/>
          </p:cNvSpPr>
          <p:nvPr/>
        </p:nvSpPr>
        <p:spPr bwMode="auto">
          <a:xfrm>
            <a:off x="304800" y="685800"/>
            <a:ext cx="7086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20040" indent="-320040"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AU" sz="2000" dirty="0">
                <a:solidFill>
                  <a:srgbClr val="FFFF00"/>
                </a:solidFill>
                <a:latin typeface="Lucida Sans" pitchFamily="34" charset="0"/>
                <a:cs typeface="+mn-cs"/>
              </a:rPr>
              <a:t>Sectors:</a:t>
            </a:r>
          </a:p>
          <a:p>
            <a:pPr marL="640080" lvl="1" indent="-274320"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AU" sz="2000" dirty="0">
                <a:latin typeface="Arial Narrow" panose="020B0606020202030204" pitchFamily="34" charset="0"/>
                <a:cs typeface="Arial" panose="020B0604020202020204" pitchFamily="34" charset="0"/>
              </a:rPr>
              <a:t>Institutional and Educational</a:t>
            </a:r>
          </a:p>
          <a:p>
            <a:pPr marL="640080" lvl="1" indent="-274320"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AU" sz="2000" dirty="0">
                <a:latin typeface="Arial Narrow" panose="020B0606020202030204" pitchFamily="34" charset="0"/>
                <a:cs typeface="Arial" panose="020B0604020202020204" pitchFamily="34" charset="0"/>
              </a:rPr>
              <a:t>Retail and  Interior Fit outs</a:t>
            </a:r>
          </a:p>
          <a:p>
            <a:pPr marL="640080" lvl="1" indent="-274320"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AU" sz="2000" dirty="0">
                <a:latin typeface="Arial Narrow" panose="020B0606020202030204" pitchFamily="34" charset="0"/>
                <a:cs typeface="Arial" panose="020B0604020202020204" pitchFamily="34" charset="0"/>
              </a:rPr>
              <a:t>Hospitality</a:t>
            </a:r>
          </a:p>
          <a:p>
            <a:pPr marL="640080" lvl="1" indent="-274320"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AU" sz="2000" dirty="0">
                <a:latin typeface="Arial Narrow" panose="020B0606020202030204" pitchFamily="34" charset="0"/>
                <a:cs typeface="Arial" panose="020B0604020202020204" pitchFamily="34" charset="0"/>
              </a:rPr>
              <a:t>Infrastructure : Roads, Sewerage and Water supply,</a:t>
            </a:r>
          </a:p>
          <a:p>
            <a:pPr marL="640080" lvl="1" indent="-274320"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AU" sz="2000" dirty="0">
                <a:latin typeface="Arial Narrow" panose="020B0606020202030204" pitchFamily="34" charset="0"/>
                <a:cs typeface="Arial" panose="020B0604020202020204" pitchFamily="34" charset="0"/>
              </a:rPr>
              <a:t>Townships and Industrial Parks</a:t>
            </a:r>
          </a:p>
          <a:p>
            <a:pPr marL="640080" lvl="1" indent="-274320"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AU" sz="2000" dirty="0">
                <a:latin typeface="Arial Narrow" panose="020B0606020202030204" pitchFamily="34" charset="0"/>
                <a:cs typeface="Arial" panose="020B0604020202020204" pitchFamily="34" charset="0"/>
              </a:rPr>
              <a:t>Oil and Gas</a:t>
            </a:r>
          </a:p>
          <a:p>
            <a:pPr marL="640080" lvl="1" indent="-274320"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AU" sz="2000" dirty="0">
                <a:latin typeface="Arial Narrow" panose="020B0606020202030204" pitchFamily="34" charset="0"/>
                <a:cs typeface="Arial" panose="020B0604020202020204" pitchFamily="34" charset="0"/>
              </a:rPr>
              <a:t> Buildings :Commercial, Industrial and Housing</a:t>
            </a:r>
          </a:p>
          <a:p>
            <a:pPr marL="640080" lvl="1" indent="-27432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endParaRPr lang="en-AU" sz="1400" dirty="0">
              <a:solidFill>
                <a:schemeClr val="hlink"/>
              </a:solidFill>
              <a:latin typeface="Lucida Sans" pitchFamily="34" charset="0"/>
              <a:cs typeface="+mn-cs"/>
            </a:endParaRPr>
          </a:p>
        </p:txBody>
      </p:sp>
      <p:sp>
        <p:nvSpPr>
          <p:cNvPr id="13320" name="Rectangle 10"/>
          <p:cNvSpPr>
            <a:spLocks noChangeArrowheads="1"/>
          </p:cNvSpPr>
          <p:nvPr/>
        </p:nvSpPr>
        <p:spPr bwMode="auto">
          <a:xfrm>
            <a:off x="3657600" y="3657600"/>
            <a:ext cx="5257800" cy="237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19088" indent="-319088" algn="just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AU" dirty="0">
                <a:solidFill>
                  <a:srgbClr val="FFFF00"/>
                </a:solidFill>
                <a:latin typeface="Lucida Sans" pitchFamily="34" charset="0"/>
              </a:rPr>
              <a:t>Capabilities:</a:t>
            </a:r>
          </a:p>
          <a:p>
            <a:pPr marL="639763" lvl="1" indent="-273050" algn="just">
              <a:lnSpc>
                <a:spcPct val="90000"/>
              </a:lnSpc>
              <a:spcBef>
                <a:spcPct val="20000"/>
              </a:spcBef>
              <a:buFont typeface="Courier New" pitchFamily="49" charset="0"/>
              <a:buChar char="o"/>
            </a:pPr>
            <a:r>
              <a:rPr lang="en-AU" sz="2000" dirty="0">
                <a:latin typeface="Arial Narrow" panose="020B0606020202030204" pitchFamily="34" charset="0"/>
              </a:rPr>
              <a:t>Project Feasibility Study</a:t>
            </a:r>
          </a:p>
          <a:p>
            <a:pPr marL="639763" lvl="1" indent="-273050" algn="just">
              <a:lnSpc>
                <a:spcPct val="90000"/>
              </a:lnSpc>
              <a:spcBef>
                <a:spcPct val="20000"/>
              </a:spcBef>
              <a:buFont typeface="Courier New" pitchFamily="49" charset="0"/>
              <a:buChar char="o"/>
            </a:pPr>
            <a:r>
              <a:rPr lang="en-AU" sz="2000" dirty="0">
                <a:latin typeface="Arial Narrow" panose="020B0606020202030204" pitchFamily="34" charset="0"/>
              </a:rPr>
              <a:t>Engineering Economics &amp; Planning</a:t>
            </a:r>
          </a:p>
          <a:p>
            <a:pPr marL="639763" lvl="1" indent="-273050" algn="just">
              <a:lnSpc>
                <a:spcPct val="90000"/>
              </a:lnSpc>
              <a:spcBef>
                <a:spcPct val="20000"/>
              </a:spcBef>
              <a:buFont typeface="Courier New" pitchFamily="49" charset="0"/>
              <a:buChar char="o"/>
            </a:pPr>
            <a:r>
              <a:rPr lang="en-AU" sz="2000" dirty="0">
                <a:latin typeface="Arial Narrow" panose="020B0606020202030204" pitchFamily="34" charset="0"/>
              </a:rPr>
              <a:t>Architectural &amp; Engineering Design</a:t>
            </a:r>
          </a:p>
          <a:p>
            <a:pPr marL="639763" lvl="1" indent="-273050" algn="just">
              <a:lnSpc>
                <a:spcPct val="90000"/>
              </a:lnSpc>
              <a:spcBef>
                <a:spcPct val="20000"/>
              </a:spcBef>
              <a:buFont typeface="Courier New" pitchFamily="49" charset="0"/>
              <a:buChar char="o"/>
            </a:pPr>
            <a:r>
              <a:rPr lang="en-AU" sz="2000" dirty="0">
                <a:latin typeface="Arial Narrow" panose="020B0606020202030204" pitchFamily="34" charset="0"/>
              </a:rPr>
              <a:t>Quantity Surveying</a:t>
            </a:r>
          </a:p>
          <a:p>
            <a:pPr marL="639763" lvl="1" indent="-273050" algn="just">
              <a:lnSpc>
                <a:spcPct val="90000"/>
              </a:lnSpc>
              <a:spcBef>
                <a:spcPct val="20000"/>
              </a:spcBef>
              <a:buFont typeface="Courier New" pitchFamily="49" charset="0"/>
              <a:buChar char="o"/>
            </a:pPr>
            <a:r>
              <a:rPr lang="en-AU" sz="2000" dirty="0">
                <a:latin typeface="Arial Narrow" panose="020B0606020202030204" pitchFamily="34" charset="0"/>
              </a:rPr>
              <a:t>Planning &amp; Scheduling</a:t>
            </a:r>
          </a:p>
          <a:p>
            <a:pPr marL="639763" lvl="1" indent="-273050" algn="just">
              <a:lnSpc>
                <a:spcPct val="90000"/>
              </a:lnSpc>
              <a:spcBef>
                <a:spcPct val="20000"/>
              </a:spcBef>
              <a:buFont typeface="Courier New" pitchFamily="49" charset="0"/>
              <a:buChar char="o"/>
            </a:pPr>
            <a:r>
              <a:rPr lang="en-AU" sz="2000" dirty="0">
                <a:latin typeface="Arial Narrow" panose="020B0606020202030204" pitchFamily="34" charset="0"/>
              </a:rPr>
              <a:t>Construction Management</a:t>
            </a:r>
          </a:p>
        </p:txBody>
      </p:sp>
      <p:pic>
        <p:nvPicPr>
          <p:cNvPr id="5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COMMERCIAL PROJECTS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09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EMBASSY TAURUS ETTZ - TRIVANDRUM</a:t>
            </a: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66800" y="4988689"/>
            <a:ext cx="6781800" cy="122495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R S P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52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1 Basement + Ground + 11 Floors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Status : Design Completed</a:t>
            </a:r>
          </a:p>
        </p:txBody>
      </p:sp>
      <p:pic>
        <p:nvPicPr>
          <p:cNvPr id="3" name="Picture 2" descr="A large white building&#10;&#10;Description automatically generated">
            <a:extLst>
              <a:ext uri="{FF2B5EF4-FFF2-40B4-BE49-F238E27FC236}">
                <a16:creationId xmlns:a16="http://schemas.microsoft.com/office/drawing/2014/main" id="{2CD9DB49-CD35-4601-BD78-A89458D97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049139"/>
            <a:ext cx="8382000" cy="392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84625"/>
      </p:ext>
    </p:extLst>
  </p:cSld>
  <p:clrMapOvr>
    <a:masterClrMapping/>
  </p:clrMapOvr>
  <p:transition>
    <p:wip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COMMERCIAL</a:t>
            </a: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PROJECTS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3382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CITRUS VERMAPOLIS – IT PARK AT HEBBAL, BANGLAORE</a:t>
            </a: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3" name="Picture 2" descr="A picture containing sky, building, outdoor, road&#10;&#10;Description automatically generated">
            <a:extLst>
              <a:ext uri="{FF2B5EF4-FFF2-40B4-BE49-F238E27FC236}">
                <a16:creationId xmlns:a16="http://schemas.microsoft.com/office/drawing/2014/main" id="{4781548E-8B22-4FB0-8709-94BF149733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5" y="1202909"/>
            <a:ext cx="5166530" cy="4926052"/>
          </a:xfrm>
          <a:prstGeom prst="rect">
            <a:avLst/>
          </a:prstGeom>
        </p:spPr>
      </p:pic>
      <p:sp>
        <p:nvSpPr>
          <p:cNvPr id="13" name="Text Box 4">
            <a:extLst>
              <a:ext uri="{FF2B5EF4-FFF2-40B4-BE49-F238E27FC236}">
                <a16:creationId xmlns:a16="http://schemas.microsoft.com/office/drawing/2014/main" id="{4DE9F00E-4B83-45A0-B53C-3D82E07F1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057400"/>
            <a:ext cx="3368286" cy="3219343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Architect :  BIAS Architecture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60 </a:t>
            </a:r>
            <a:r>
              <a:rPr lang="en-US" sz="1600" dirty="0" err="1">
                <a:latin typeface="Verdana" pitchFamily="34" charset="0"/>
              </a:rPr>
              <a:t>Mtrs</a:t>
            </a: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3 Basement + Ground + 15 Floors + Terrace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Status : Design Under Progress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endParaRPr lang="en-US" sz="20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835939"/>
      </p:ext>
    </p:extLst>
  </p:cSld>
  <p:clrMapOvr>
    <a:masterClrMapping/>
  </p:clrMapOvr>
  <p:transition>
    <p:wip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COMMERCIAL</a:t>
            </a: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PROJECTS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3382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SHIVAMOGGA AIRPORT, SHIVAMOGGA</a:t>
            </a: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83095" y="5494941"/>
            <a:ext cx="6781800" cy="63402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Kembhavi Architecture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Status : Under Process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3625511-D1D5-4A07-B5F8-7BAF68E7E5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18" y="1169220"/>
            <a:ext cx="8458308" cy="428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13849"/>
      </p:ext>
    </p:extLst>
  </p:cSld>
  <p:clrMapOvr>
    <a:masterClrMapping/>
  </p:clrMapOvr>
  <p:transition>
    <p:wip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COMMERCIAL</a:t>
            </a: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PROJECTS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3382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SIEMENS HEALTHINEER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endParaRPr lang="en-US" sz="20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13" name="Picture 11">
            <a:extLst>
              <a:ext uri="{FF2B5EF4-FFF2-40B4-BE49-F238E27FC236}">
                <a16:creationId xmlns:a16="http://schemas.microsoft.com/office/drawing/2014/main" id="{597F07C6-CFDB-4905-B39E-9DD7BDCE6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137511"/>
            <a:ext cx="7481142" cy="380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F6F1C4D6-D190-4746-A96B-AF761F1D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090315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60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1 Basement + Ground + 16 Upper Floors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Status : Design Ongoing</a:t>
            </a:r>
          </a:p>
        </p:txBody>
      </p:sp>
    </p:spTree>
    <p:extLst>
      <p:ext uri="{BB962C8B-B14F-4D97-AF65-F5344CB8AC3E}">
        <p14:creationId xmlns:p14="http://schemas.microsoft.com/office/powerpoint/2010/main" val="2601904696"/>
      </p:ext>
    </p:extLst>
  </p:cSld>
  <p:clrMapOvr>
    <a:masterClrMapping/>
  </p:clrMapOvr>
  <p:transition>
    <p:wip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COMMERCIAL</a:t>
            </a: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PROJECTS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3382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BANGALORE MARMON TEMPLE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endParaRPr lang="en-US" sz="20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sp>
        <p:nvSpPr>
          <p:cNvPr id="14" name="Text Box 4">
            <a:extLst>
              <a:ext uri="{FF2B5EF4-FFF2-40B4-BE49-F238E27FC236}">
                <a16:creationId xmlns:a16="http://schemas.microsoft.com/office/drawing/2014/main" id="{F6F1C4D6-D190-4746-A96B-AF761F1D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953000"/>
            <a:ext cx="6781800" cy="122495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Architect : M Moser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60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1 Basement + Ground + 5 Upper Floors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Status : Design Ongoing</a:t>
            </a:r>
          </a:p>
        </p:txBody>
      </p:sp>
      <p:pic>
        <p:nvPicPr>
          <p:cNvPr id="15" name="Picture 14" descr="A picture containing outdoor, tree, sky, road&#10;&#10;Description automatically generated">
            <a:extLst>
              <a:ext uri="{FF2B5EF4-FFF2-40B4-BE49-F238E27FC236}">
                <a16:creationId xmlns:a16="http://schemas.microsoft.com/office/drawing/2014/main" id="{1B47AE9C-8E2D-44D9-B038-2E042BB889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43" y="1008600"/>
            <a:ext cx="6893313" cy="392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11087"/>
      </p:ext>
    </p:extLst>
  </p:cSld>
  <p:clrMapOvr>
    <a:masterClrMapping/>
  </p:clrMapOvr>
  <p:transition>
    <p:wip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COMMERCIAL PROJECTS</a:t>
            </a:r>
          </a:p>
        </p:txBody>
      </p:sp>
      <p:sp>
        <p:nvSpPr>
          <p:cNvPr id="33797" name="Subtitle 2"/>
          <p:cNvSpPr txBox="1">
            <a:spLocks/>
          </p:cNvSpPr>
          <p:nvPr/>
        </p:nvSpPr>
        <p:spPr bwMode="auto">
          <a:xfrm>
            <a:off x="0" y="6858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Prestige Falcon City Auditorium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66800" y="4947249"/>
            <a:ext cx="6781800" cy="122495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Venkataraman</a:t>
            </a:r>
            <a:r>
              <a:rPr lang="en-US" sz="1600" dirty="0">
                <a:latin typeface="Verdana" pitchFamily="34" charset="0"/>
              </a:rPr>
              <a:t> Associates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Area : 2,10,000 Sft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2 Basement + Ground + 5 Floors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Design Status : Design Under Progress</a:t>
            </a:r>
          </a:p>
        </p:txBody>
      </p:sp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14" name="Picture 13" descr="A picture containing building, outdoor, house, sign&#10;&#10;Description automatically generated">
            <a:extLst>
              <a:ext uri="{FF2B5EF4-FFF2-40B4-BE49-F238E27FC236}">
                <a16:creationId xmlns:a16="http://schemas.microsoft.com/office/drawing/2014/main" id="{9CB13D34-64EB-E083-8ACC-991B2C360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173465"/>
            <a:ext cx="5523902" cy="369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25786"/>
      </p:ext>
    </p:extLst>
  </p:cSld>
  <p:clrMapOvr>
    <a:masterClrMapping/>
  </p:clrMapOvr>
  <p:transition>
    <p:wip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0480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54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INSTITUTIONAL PROJECTS</a:t>
            </a:r>
            <a:endParaRPr lang="en-AU" sz="9600" b="1" dirty="0">
              <a:solidFill>
                <a:srgbClr val="FFC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INSTITUTIONAL PROJECTS</a:t>
            </a:r>
          </a:p>
        </p:txBody>
      </p:sp>
      <p:sp>
        <p:nvSpPr>
          <p:cNvPr id="36869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Oak Tree International School</a:t>
            </a:r>
          </a:p>
        </p:txBody>
      </p:sp>
      <p:pic>
        <p:nvPicPr>
          <p:cNvPr id="36870" name="Picture 2" descr="\\ncpl-server\Project\PROJECTS\PROJECTS\PROJECT - IMAGES\Oaktree\view 1 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4013" y="1600200"/>
            <a:ext cx="8458200" cy="392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INSTITUTIONAL PROJECTS</a:t>
            </a:r>
          </a:p>
        </p:txBody>
      </p:sp>
      <p:sp>
        <p:nvSpPr>
          <p:cNvPr id="36869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J N C A S R</a:t>
            </a:r>
          </a:p>
        </p:txBody>
      </p:sp>
      <p:pic>
        <p:nvPicPr>
          <p:cNvPr id="86018" name="Picture 2" descr="C:\Users\Administrator\AppData\Local\Microsoft\Windows\Temporary Internet Files\Content.Outlook\F7GCE7PO\JNC Hostel Block Version V5 view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" y="1479550"/>
            <a:ext cx="8763000" cy="4235450"/>
          </a:xfrm>
          <a:prstGeom prst="rect">
            <a:avLst/>
          </a:prstGeom>
          <a:noFill/>
        </p:spPr>
      </p:pic>
      <p:pic>
        <p:nvPicPr>
          <p:cNvPr id="5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INSTITUTIONAL PROJECTS</a:t>
            </a:r>
          </a:p>
        </p:txBody>
      </p:sp>
      <p:sp>
        <p:nvSpPr>
          <p:cNvPr id="36869" name="Subtitle 2"/>
          <p:cNvSpPr txBox="1">
            <a:spLocks/>
          </p:cNvSpPr>
          <p:nvPr/>
        </p:nvSpPr>
        <p:spPr bwMode="auto">
          <a:xfrm>
            <a:off x="0" y="6858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KRIES SCHOOLS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2005" y="4245699"/>
            <a:ext cx="3998595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4245699"/>
            <a:ext cx="3964598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219200"/>
            <a:ext cx="8001000" cy="2743200"/>
          </a:xfrm>
          <a:prstGeom prst="rect">
            <a:avLst/>
          </a:prstGeom>
        </p:spPr>
      </p:pic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415665"/>
      </p:ext>
    </p:extLst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228600" y="457200"/>
            <a:ext cx="82296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200" b="1" dirty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Design Consultancy 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534400" cy="762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Process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" y="1143000"/>
            <a:ext cx="8839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00"/>
                </a:solidFill>
                <a:latin typeface="Arial Narrow" panose="020B0606020202030204" pitchFamily="34" charset="0"/>
                <a:cs typeface="+mn-cs"/>
              </a:rPr>
              <a:t>Typical Design Process 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4800" y="1676400"/>
            <a:ext cx="8839200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 Narrow" panose="020B0606020202030204" pitchFamily="34" charset="0"/>
                <a:cs typeface="+mn-cs"/>
              </a:rPr>
              <a:t>Concept Design </a:t>
            </a:r>
          </a:p>
          <a:p>
            <a:pPr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Review and report on the client’s brief.</a:t>
            </a:r>
          </a:p>
          <a:p>
            <a:pPr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Provide an assessment of site conditions and constraints.</a:t>
            </a:r>
          </a:p>
          <a:p>
            <a:pPr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  <a:cs typeface="+mn-cs"/>
              </a:rPr>
              <a:t>Develop Design Criteria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rgbClr val="FFFF00"/>
              </a:solidFill>
              <a:latin typeface="+mj-lt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3670300"/>
            <a:ext cx="8839200" cy="21852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 startAt="2"/>
              <a:defRPr/>
            </a:pPr>
            <a:r>
              <a:rPr lang="en-US" sz="2000" b="1" dirty="0">
                <a:solidFill>
                  <a:srgbClr val="FFFF00"/>
                </a:solidFill>
                <a:latin typeface="Arial Narrow" panose="020B0606020202030204" pitchFamily="34" charset="0"/>
                <a:cs typeface="+mn-cs"/>
              </a:rPr>
              <a:t>Sketch and Schematic Designs, 3D presentation, images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00"/>
                </a:solidFill>
                <a:latin typeface="Arial Narrow" panose="020B0606020202030204" pitchFamily="34" charset="0"/>
                <a:cs typeface="+mn-cs"/>
              </a:rPr>
              <a:t>	</a:t>
            </a:r>
            <a:endParaRPr lang="en-US" sz="2000" b="1" dirty="0">
              <a:solidFill>
                <a:schemeClr val="tx2"/>
              </a:solidFill>
              <a:latin typeface="Arial Narrow" pitchFamily="34" charset="0"/>
              <a:cs typeface="+mn-cs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2"/>
                </a:solidFill>
                <a:latin typeface="Arial Narrow" pitchFamily="34" charset="0"/>
                <a:cs typeface="+mn-cs"/>
              </a:rPr>
              <a:t>	</a:t>
            </a:r>
            <a:r>
              <a:rPr lang="en-US" sz="2000" dirty="0">
                <a:solidFill>
                  <a:schemeClr val="tx2"/>
                </a:solidFill>
                <a:latin typeface="Arial Narrow" pitchFamily="34" charset="0"/>
                <a:cs typeface="+mn-cs"/>
              </a:rPr>
              <a:t>Prepare concept or schematic drawings to adequately explain the design philosophy as it relates to the master plan development</a:t>
            </a:r>
            <a:r>
              <a:rPr lang="en-US" sz="2000" dirty="0">
                <a:solidFill>
                  <a:srgbClr val="FFFF00"/>
                </a:solidFill>
                <a:latin typeface="Arial Narrow" pitchFamily="34" charset="0"/>
                <a:cs typeface="+mn-cs"/>
              </a:rPr>
              <a:t>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FF00"/>
              </a:solidFill>
              <a:latin typeface="Arial Narrow" pitchFamily="34" charset="0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00"/>
                </a:solidFill>
                <a:latin typeface="Arial Narrow" pitchFamily="34" charset="0"/>
                <a:cs typeface="+mn-cs"/>
              </a:rPr>
              <a:t>	</a:t>
            </a:r>
            <a:endParaRPr lang="en-US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0480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54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HOSPITAL PROJECTS</a:t>
            </a:r>
            <a:endParaRPr lang="en-AU" sz="9600" b="1" dirty="0">
              <a:solidFill>
                <a:srgbClr val="FFC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HOSPITAL PROJECTS</a:t>
            </a:r>
          </a:p>
        </p:txBody>
      </p:sp>
      <p:sp>
        <p:nvSpPr>
          <p:cNvPr id="36869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Rainbow Hospital, Bangalore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endParaRPr lang="en-US" sz="20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pic>
        <p:nvPicPr>
          <p:cNvPr id="94210" name="Picture 2" descr="http://www.rainbowhospitals.in/media/k2/categories/92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5800" y="1295400"/>
            <a:ext cx="7848600" cy="3581399"/>
          </a:xfrm>
          <a:prstGeom prst="rect">
            <a:avLst/>
          </a:prstGeom>
          <a:noFill/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90600" y="4953000"/>
            <a:ext cx="6781800" cy="122495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R S P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</a:t>
            </a:r>
            <a:r>
              <a:rPr lang="en-US" sz="1600">
                <a:latin typeface="Verdana" pitchFamily="34" charset="0"/>
              </a:rPr>
              <a:t>: 20 Meters</a:t>
            </a: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2 Basement +  Ground + 5 Floors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Design Status : Completed</a:t>
            </a:r>
          </a:p>
        </p:txBody>
      </p:sp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HOSPITAL PROJECTS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3382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INKEL MEDICAL COLLEGE, P G QARTERS, STAFF QUARERS &amp; SUPER SPECILITY BLOCK</a:t>
            </a: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181100" y="5373770"/>
            <a:ext cx="6781800" cy="63402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Inkel</a:t>
            </a:r>
            <a:r>
              <a:rPr lang="en-US" sz="1600" dirty="0">
                <a:latin typeface="Verdana" pitchFamily="34" charset="0"/>
              </a:rPr>
              <a:t> Group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Status : Design Ongoing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3" name="Picture 2" descr="A large white building&#10;&#10;Description generated with high confidence">
            <a:extLst>
              <a:ext uri="{FF2B5EF4-FFF2-40B4-BE49-F238E27FC236}">
                <a16:creationId xmlns:a16="http://schemas.microsoft.com/office/drawing/2014/main" id="{1980DA7E-0BC3-4D51-826A-06316CFED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264" y="1371599"/>
            <a:ext cx="8274774" cy="395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31081"/>
      </p:ext>
    </p:extLst>
  </p:cSld>
  <p:clrMapOvr>
    <a:masterClrMapping/>
  </p:clrMapOvr>
  <p:transition>
    <p:wip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2766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54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PROJECTS OUTSIDE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AU" sz="54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INDIA</a:t>
            </a:r>
            <a:endParaRPr lang="en-AU" sz="9600" b="1" dirty="0">
              <a:solidFill>
                <a:srgbClr val="FFC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2558872"/>
      </p:ext>
    </p:extLst>
  </p:cSld>
  <p:clrMapOvr>
    <a:masterClrMapping/>
  </p:clrMapOvr>
  <p:transition>
    <p:wipe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PROJECTS OUTSIDE INDIA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3382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S O A S MOSQUE, BRUNEI</a:t>
            </a: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998D1AE-6B2D-4C0A-8549-BF45D0EF00E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6252" y="1187098"/>
            <a:ext cx="6631496" cy="4926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0298369"/>
      </p:ext>
    </p:extLst>
  </p:cSld>
  <p:clrMapOvr>
    <a:masterClrMapping/>
  </p:clrMapOvr>
  <p:transition>
    <p:wip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PROJECTS OUTSIDE INDIA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3382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U B D CONVENTION CENTRE, BRUNEI</a:t>
            </a: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C252F3C-907A-4128-B051-173B1BE716E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247" y="1189657"/>
            <a:ext cx="6865505" cy="4776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0910445"/>
      </p:ext>
    </p:extLst>
  </p:cSld>
  <p:clrMapOvr>
    <a:masterClrMapping/>
  </p:clrMapOvr>
  <p:transition>
    <p:wipe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PROJECTS OUTSIDE INDIA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3382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I B </a:t>
            </a:r>
            <a:r>
              <a:rPr lang="en-US" sz="2000" b="1" dirty="0" err="1">
                <a:solidFill>
                  <a:srgbClr val="FFFF00"/>
                </a:solidFill>
                <a:latin typeface="Verdana" pitchFamily="34" charset="0"/>
              </a:rPr>
              <a:t>B</a:t>
            </a: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 HEADQUARTERS, BRUNEI</a:t>
            </a: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106B0D1-3265-4C29-AB39-C87166B4BCA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384" y="1132284"/>
            <a:ext cx="6975231" cy="4871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9329138"/>
      </p:ext>
    </p:extLst>
  </p:cSld>
  <p:clrMapOvr>
    <a:masterClrMapping/>
  </p:clrMapOvr>
  <p:transition>
    <p:wipe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PROJECTS OUTSIDE INDIA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3382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CALEDONIAN COLLEGE OF ENGINEERING, MUSCAT</a:t>
            </a: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3" name="Picture 2" descr="A large white building&#10;&#10;Description automatically generated">
            <a:extLst>
              <a:ext uri="{FF2B5EF4-FFF2-40B4-BE49-F238E27FC236}">
                <a16:creationId xmlns:a16="http://schemas.microsoft.com/office/drawing/2014/main" id="{04663650-46E9-44BA-9F44-0D88E0EF9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75" y="1149343"/>
            <a:ext cx="8683625" cy="488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93630"/>
      </p:ext>
    </p:extLst>
  </p:cSld>
  <p:clrMapOvr>
    <a:masterClrMapping/>
  </p:clrMapOvr>
  <p:transition>
    <p:wip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0480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54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PEER REVIEW</a:t>
            </a:r>
            <a:endParaRPr lang="en-AU" sz="9600" b="1" dirty="0">
              <a:solidFill>
                <a:srgbClr val="FFC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PEER REVIEW</a:t>
            </a:r>
          </a:p>
        </p:txBody>
      </p:sp>
      <p:sp>
        <p:nvSpPr>
          <p:cNvPr id="47109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Embassy Pristine</a:t>
            </a:r>
          </a:p>
        </p:txBody>
      </p:sp>
      <p:sp>
        <p:nvSpPr>
          <p:cNvPr id="47110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47111" name="Picture 2" descr="http://imganuncios.mitula.net/live_in_luxury_9663535600431723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0375" y="1371600"/>
            <a:ext cx="82264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0" y="0"/>
            <a:ext cx="8229600" cy="628672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4000" b="1" dirty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Our Differentiators</a:t>
            </a:r>
          </a:p>
        </p:txBody>
      </p:sp>
      <p:grpSp>
        <p:nvGrpSpPr>
          <p:cNvPr id="15363" name="Group 4"/>
          <p:cNvGrpSpPr>
            <a:grpSpLocks/>
          </p:cNvGrpSpPr>
          <p:nvPr/>
        </p:nvGrpSpPr>
        <p:grpSpPr bwMode="auto">
          <a:xfrm>
            <a:off x="990600" y="1066800"/>
            <a:ext cx="7010400" cy="4419600"/>
            <a:chOff x="661" y="1273"/>
            <a:chExt cx="4416" cy="2784"/>
          </a:xfrm>
        </p:grpSpPr>
        <p:pic>
          <p:nvPicPr>
            <p:cNvPr id="15369" name="Picture 5" descr="4sides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661" y="1273"/>
              <a:ext cx="4416" cy="2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0" name="Text Box 6"/>
            <p:cNvSpPr txBox="1">
              <a:spLocks noChangeArrowheads="1"/>
            </p:cNvSpPr>
            <p:nvPr/>
          </p:nvSpPr>
          <p:spPr bwMode="auto">
            <a:xfrm>
              <a:off x="2496" y="2521"/>
              <a:ext cx="852" cy="4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  <a:latin typeface="Verdana" pitchFamily="34" charset="0"/>
                </a:rPr>
                <a:t>Why </a:t>
              </a:r>
            </a:p>
            <a:p>
              <a:pPr algn="ctr"/>
              <a:r>
                <a:rPr lang="en-US" sz="2000" b="1" dirty="0">
                  <a:solidFill>
                    <a:schemeClr val="accent1"/>
                  </a:solidFill>
                  <a:latin typeface="Verdana" pitchFamily="34" charset="0"/>
                </a:rPr>
                <a:t>US ?</a:t>
              </a:r>
            </a:p>
          </p:txBody>
        </p:sp>
        <p:sp>
          <p:nvSpPr>
            <p:cNvPr id="15371" name="Text Box 7"/>
            <p:cNvSpPr txBox="1">
              <a:spLocks noChangeArrowheads="1"/>
            </p:cNvSpPr>
            <p:nvPr/>
          </p:nvSpPr>
          <p:spPr bwMode="auto">
            <a:xfrm>
              <a:off x="948" y="1728"/>
              <a:ext cx="1688" cy="61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b="1">
                  <a:solidFill>
                    <a:schemeClr val="accent1"/>
                  </a:solidFill>
                  <a:latin typeface="Arial Narrow" pitchFamily="34" charset="0"/>
                </a:rPr>
                <a:t>Unique Execution Model:</a:t>
              </a:r>
            </a:p>
            <a:p>
              <a:pPr algn="ctr">
                <a:spcBef>
                  <a:spcPct val="20000"/>
                </a:spcBef>
              </a:pPr>
              <a:r>
                <a:rPr lang="en-US" b="1">
                  <a:solidFill>
                    <a:schemeClr val="accent1"/>
                  </a:solidFill>
                  <a:latin typeface="Arial Narrow" pitchFamily="34" charset="0"/>
                </a:rPr>
                <a:t> Strategy to Implementation</a:t>
              </a:r>
            </a:p>
            <a:p>
              <a:pPr algn="ctr"/>
              <a:endParaRPr lang="en-US">
                <a:latin typeface="Constantia" pitchFamily="18" charset="0"/>
              </a:endParaRPr>
            </a:p>
          </p:txBody>
        </p:sp>
        <p:sp>
          <p:nvSpPr>
            <p:cNvPr id="15372" name="Text Box 8"/>
            <p:cNvSpPr txBox="1">
              <a:spLocks noChangeArrowheads="1"/>
            </p:cNvSpPr>
            <p:nvPr/>
          </p:nvSpPr>
          <p:spPr bwMode="auto">
            <a:xfrm>
              <a:off x="3143" y="1746"/>
              <a:ext cx="1786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chemeClr val="accent1"/>
                  </a:solidFill>
                  <a:latin typeface="Arial Narrow" pitchFamily="34" charset="0"/>
                </a:rPr>
                <a:t>International</a:t>
              </a:r>
              <a:r>
                <a:rPr lang="en-US" sz="1600" b="1">
                  <a:solidFill>
                    <a:schemeClr val="accent1"/>
                  </a:solidFill>
                  <a:latin typeface="Verdana" pitchFamily="34" charset="0"/>
                </a:rPr>
                <a:t> Exposure to </a:t>
              </a:r>
            </a:p>
            <a:p>
              <a:pPr algn="ctr"/>
              <a:r>
                <a:rPr lang="en-US" b="1">
                  <a:solidFill>
                    <a:schemeClr val="accent1"/>
                  </a:solidFill>
                  <a:latin typeface="Arial Narrow" pitchFamily="34" charset="0"/>
                </a:rPr>
                <a:t>Best Practices</a:t>
              </a:r>
            </a:p>
          </p:txBody>
        </p:sp>
        <p:sp>
          <p:nvSpPr>
            <p:cNvPr id="15373" name="Text Box 9"/>
            <p:cNvSpPr txBox="1">
              <a:spLocks noChangeArrowheads="1"/>
            </p:cNvSpPr>
            <p:nvPr/>
          </p:nvSpPr>
          <p:spPr bwMode="auto">
            <a:xfrm>
              <a:off x="1162" y="3264"/>
              <a:ext cx="1390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>
                  <a:latin typeface="Verdana" pitchFamily="34" charset="0"/>
                </a:rPr>
                <a:t> </a:t>
              </a:r>
              <a:r>
                <a:rPr lang="en-US" sz="2000" b="1">
                  <a:solidFill>
                    <a:schemeClr val="accent1"/>
                  </a:solidFill>
                  <a:latin typeface="Arial Narrow" pitchFamily="34" charset="0"/>
                </a:rPr>
                <a:t>Corporate Pedigree</a:t>
              </a:r>
              <a:endParaRPr lang="en-US" sz="1600" b="1">
                <a:solidFill>
                  <a:schemeClr val="accent1"/>
                </a:solidFill>
                <a:latin typeface="Arial Narrow" pitchFamily="34" charset="0"/>
              </a:endParaRPr>
            </a:p>
          </p:txBody>
        </p:sp>
        <p:sp>
          <p:nvSpPr>
            <p:cNvPr id="15374" name="Text Box 10"/>
            <p:cNvSpPr txBox="1">
              <a:spLocks noChangeArrowheads="1"/>
            </p:cNvSpPr>
            <p:nvPr/>
          </p:nvSpPr>
          <p:spPr bwMode="auto">
            <a:xfrm>
              <a:off x="3265" y="3292"/>
              <a:ext cx="1449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chemeClr val="accent1"/>
                  </a:solidFill>
                  <a:latin typeface="Arial Narrow" pitchFamily="34" charset="0"/>
                </a:rPr>
                <a:t>Collaborative Solutions</a:t>
              </a:r>
            </a:p>
          </p:txBody>
        </p:sp>
      </p:grpSp>
      <p:pic>
        <p:nvPicPr>
          <p:cNvPr id="10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PEER REVIEW</a:t>
            </a:r>
          </a:p>
        </p:txBody>
      </p:sp>
      <p:sp>
        <p:nvSpPr>
          <p:cNvPr id="48133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Embassy Lake Terraces</a:t>
            </a:r>
          </a:p>
        </p:txBody>
      </p:sp>
      <p:sp>
        <p:nvSpPr>
          <p:cNvPr id="48134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FFFF00"/>
              </a:solidFill>
              <a:latin typeface="Constantia" pitchFamily="18" charset="0"/>
            </a:endParaRPr>
          </a:p>
        </p:txBody>
      </p:sp>
      <p:sp>
        <p:nvSpPr>
          <p:cNvPr id="48135" name="AutoShape 2" descr="https://encrypted-tbn3.gstatic.com/images?q=tbn:ANd9GcR7SoLrJ01c8WOVFIwrtlWWYSTvrhqgsrpFiTfz1qG1Vf_tnld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FFFF00"/>
              </a:solidFill>
              <a:latin typeface="Constantia" pitchFamily="18" charset="0"/>
            </a:endParaRPr>
          </a:p>
        </p:txBody>
      </p:sp>
      <p:pic>
        <p:nvPicPr>
          <p:cNvPr id="48136" name="Picture 2" descr="http://assets0.propertyfeast.com/uploads/photo/file/508/ff6c/508ff6c4dae472136b000229/medium_d6a443f8113fb842b047e0ac10ee528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2000" y="1371600"/>
            <a:ext cx="76200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PEER REVIEW</a:t>
            </a:r>
          </a:p>
        </p:txBody>
      </p:sp>
      <p:sp>
        <p:nvSpPr>
          <p:cNvPr id="49157" name="Subtitle 2"/>
          <p:cNvSpPr txBox="1">
            <a:spLocks/>
          </p:cNvSpPr>
          <p:nvPr/>
        </p:nvSpPr>
        <p:spPr bwMode="auto">
          <a:xfrm>
            <a:off x="0" y="914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Syngenta, Goa </a:t>
            </a:r>
          </a:p>
        </p:txBody>
      </p:sp>
      <p:sp>
        <p:nvSpPr>
          <p:cNvPr id="49158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49159" name="Picture 2" descr="http://www.jwconsultants.in/flash/syngenta-biotech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" y="1828800"/>
            <a:ext cx="86741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PEER REVIEW</a:t>
            </a:r>
          </a:p>
        </p:txBody>
      </p:sp>
      <p:sp>
        <p:nvSpPr>
          <p:cNvPr id="50181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Gold Tower Apartments, Kochi</a:t>
            </a:r>
          </a:p>
        </p:txBody>
      </p:sp>
      <p:sp>
        <p:nvSpPr>
          <p:cNvPr id="5018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50183" name="AutoShape 2" descr="https://encrypted-tbn3.gstatic.com/images?q=tbn:ANd9GcR7SoLrJ01c8WOVFIwrtlWWYSTvrhqgsrpFiTfz1qG1Vf_tnld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50184" name="Picture 6" descr="https://encrypted-tbn0.gstatic.com/images?q=tbn:ANd9GcRD9eu_rbNY0CWY30BELWxFSG0eud0tVzL7UqpL3z1GD1PKR7mi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8650" y="1600200"/>
            <a:ext cx="7848600" cy="432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PEER REVIEW</a:t>
            </a:r>
          </a:p>
        </p:txBody>
      </p:sp>
      <p:sp>
        <p:nvSpPr>
          <p:cNvPr id="51205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Mall of Joy, Kochi</a:t>
            </a:r>
          </a:p>
        </p:txBody>
      </p:sp>
      <p:sp>
        <p:nvSpPr>
          <p:cNvPr id="51206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51207" name="AutoShape 2" descr="https://encrypted-tbn3.gstatic.com/images?q=tbn:ANd9GcR7SoLrJ01c8WOVFIwrtlWWYSTvrhqgsrpFiTfz1qG1Vf_tnld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51208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2000" y="1524000"/>
            <a:ext cx="76200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PEER REVIEW</a:t>
            </a:r>
          </a:p>
        </p:txBody>
      </p:sp>
      <p:sp>
        <p:nvSpPr>
          <p:cNvPr id="52229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Unishire Terraza</a:t>
            </a:r>
          </a:p>
        </p:txBody>
      </p:sp>
      <p:sp>
        <p:nvSpPr>
          <p:cNvPr id="52230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52231" name="AutoShape 2" descr="https://encrypted-tbn3.gstatic.com/images?q=tbn:ANd9GcR7SoLrJ01c8WOVFIwrtlWWYSTvrhqgsrpFiTfz1qG1Vf_tnld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52232" name="Picture 2" descr="http://www.grihhpravesh.com/grihhpravesh/Admin/upload/elev721363337420_480351455_2-Unishire-Terraza-Manyata-Tech-Park-Contact-8884999654-Bangalor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3400" y="1524000"/>
            <a:ext cx="8077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PEER REVIEW</a:t>
            </a:r>
          </a:p>
        </p:txBody>
      </p:sp>
      <p:sp>
        <p:nvSpPr>
          <p:cNvPr id="53253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Unishire Belvedere Signature</a:t>
            </a:r>
          </a:p>
        </p:txBody>
      </p:sp>
      <p:sp>
        <p:nvSpPr>
          <p:cNvPr id="53254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53255" name="AutoShape 2" descr="https://encrypted-tbn3.gstatic.com/images?q=tbn:ANd9GcR7SoLrJ01c8WOVFIwrtlWWYSTvrhqgsrpFiTfz1qG1Vf_tnld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53256" name="Picture 2" descr="http://www.contact-now.in/PhotoGallery/13_11_2013_12_22_29_Unishire_Belvedere_Signature_Feature_photo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3400" y="1371600"/>
            <a:ext cx="8077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PEER REVIEW</a:t>
            </a:r>
          </a:p>
        </p:txBody>
      </p:sp>
      <p:sp>
        <p:nvSpPr>
          <p:cNvPr id="54277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Unishire Belvedere Premia</a:t>
            </a:r>
          </a:p>
        </p:txBody>
      </p:sp>
      <p:sp>
        <p:nvSpPr>
          <p:cNvPr id="54278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54279" name="AutoShape 2" descr="https://encrypted-tbn3.gstatic.com/images?q=tbn:ANd9GcR7SoLrJ01c8WOVFIwrtlWWYSTvrhqgsrpFiTfz1qG1Vf_tnld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54280" name="Picture 2" descr="http://newprojects.99acres.com/projects/unishire/unishire_belvedere_premia/images/img1_1_med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4600" y="1371600"/>
            <a:ext cx="4038600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PEER REVIEW</a:t>
            </a:r>
          </a:p>
        </p:txBody>
      </p:sp>
      <p:sp>
        <p:nvSpPr>
          <p:cNvPr id="55301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Manyata Block L3</a:t>
            </a:r>
          </a:p>
        </p:txBody>
      </p:sp>
      <p:sp>
        <p:nvSpPr>
          <p:cNvPr id="5530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55303" name="AutoShape 2" descr="https://encrypted-tbn3.gstatic.com/images?q=tbn:ANd9GcR7SoLrJ01c8WOVFIwrtlWWYSTvrhqgsrpFiTfz1qG1Vf_tnld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55304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95400" y="1524000"/>
            <a:ext cx="6477000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40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PEER REVIEW </a:t>
            </a:r>
          </a:p>
        </p:txBody>
      </p:sp>
      <p:sp>
        <p:nvSpPr>
          <p:cNvPr id="56325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Pardhanani Wilshire II </a:t>
            </a:r>
          </a:p>
        </p:txBody>
      </p:sp>
      <p:sp>
        <p:nvSpPr>
          <p:cNvPr id="56326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56327" name="AutoShape 2" descr="https://encrypted-tbn3.gstatic.com/images?q=tbn:ANd9GcR7SoLrJ01c8WOVFIwrtlWWYSTvrhqgsrpFiTfz1qG1Vf_tnld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5632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0" y="1600200"/>
            <a:ext cx="6096000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5052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54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PROJECT AND COST MANAGEMENT</a:t>
            </a:r>
            <a:endParaRPr lang="en-AU" sz="9600" b="1" dirty="0">
              <a:solidFill>
                <a:srgbClr val="FFC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2286000" y="1143000"/>
            <a:ext cx="604678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15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AU" sz="2000" dirty="0">
                <a:latin typeface="Arial Narrow" pitchFamily="34" charset="0"/>
              </a:rPr>
              <a:t>Communication</a:t>
            </a:r>
          </a:p>
          <a:p>
            <a:pPr marL="342900" indent="-342900">
              <a:lnSpc>
                <a:spcPct val="120000"/>
              </a:lnSpc>
              <a:spcBef>
                <a:spcPct val="15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AU" sz="2000" dirty="0">
                <a:latin typeface="Arial Narrow" pitchFamily="34" charset="0"/>
              </a:rPr>
              <a:t>Trust and good rapport</a:t>
            </a:r>
          </a:p>
          <a:p>
            <a:pPr marL="342900" indent="-342900">
              <a:lnSpc>
                <a:spcPct val="120000"/>
              </a:lnSpc>
              <a:spcBef>
                <a:spcPct val="15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AU" sz="2000" dirty="0">
                <a:latin typeface="Arial Narrow" pitchFamily="34" charset="0"/>
              </a:rPr>
              <a:t>Consideration of clients ideas </a:t>
            </a:r>
          </a:p>
          <a:p>
            <a:pPr marL="342900" indent="-342900">
              <a:lnSpc>
                <a:spcPct val="120000"/>
              </a:lnSpc>
              <a:spcBef>
                <a:spcPct val="15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AU" sz="2000" dirty="0">
                <a:latin typeface="Arial Narrow" pitchFamily="34" charset="0"/>
              </a:rPr>
              <a:t>Performance on time and within budget</a:t>
            </a:r>
          </a:p>
          <a:p>
            <a:pPr marL="342900" indent="-342900">
              <a:lnSpc>
                <a:spcPct val="120000"/>
              </a:lnSpc>
              <a:spcBef>
                <a:spcPct val="15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AU" sz="2000" dirty="0">
                <a:latin typeface="Arial Narrow" pitchFamily="34" charset="0"/>
              </a:rPr>
              <a:t>Quick identification of problems and presentation of options, </a:t>
            </a:r>
          </a:p>
          <a:p>
            <a:pPr marL="342900" indent="-342900">
              <a:lnSpc>
                <a:spcPct val="120000"/>
              </a:lnSpc>
              <a:spcBef>
                <a:spcPct val="15000"/>
              </a:spcBef>
              <a:buClr>
                <a:schemeClr val="tx2"/>
              </a:buClr>
              <a:buSzPct val="70000"/>
            </a:pPr>
            <a:r>
              <a:rPr lang="en-AU" sz="2000" dirty="0">
                <a:latin typeface="Arial Narrow" pitchFamily="34" charset="0"/>
              </a:rPr>
              <a:t>	even if it includes admitting that a mistake was made</a:t>
            </a:r>
          </a:p>
          <a:p>
            <a:pPr marL="342900" indent="-342900">
              <a:lnSpc>
                <a:spcPct val="120000"/>
              </a:lnSpc>
              <a:spcBef>
                <a:spcPct val="15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AU" sz="2000" dirty="0">
                <a:latin typeface="Arial Narrow" pitchFamily="34" charset="0"/>
              </a:rPr>
              <a:t>Commercial profitability of projects</a:t>
            </a:r>
          </a:p>
          <a:p>
            <a:pPr marL="342900" indent="-342900">
              <a:lnSpc>
                <a:spcPct val="120000"/>
              </a:lnSpc>
              <a:spcBef>
                <a:spcPct val="15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AU" sz="2000" dirty="0">
                <a:latin typeface="Arial Narrow" pitchFamily="34" charset="0"/>
              </a:rPr>
              <a:t>Creating a culture of excellence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0"/>
            <a:ext cx="7162800" cy="9906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2800" b="1" dirty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What Are Clients Looking For?</a:t>
            </a:r>
            <a:endParaRPr lang="en-AU" sz="54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6388" name="Picture 3" descr="orang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4800" y="1066800"/>
            <a:ext cx="1905000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1600200" y="4800600"/>
            <a:ext cx="6096000" cy="7699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Prestige Oasis, 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Bangalore</a:t>
            </a:r>
          </a:p>
        </p:txBody>
      </p:sp>
      <p:pic>
        <p:nvPicPr>
          <p:cNvPr id="58373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00200" y="1066800"/>
            <a:ext cx="61118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0" y="76200"/>
            <a:ext cx="9144000" cy="762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rgbClr val="FFC000"/>
                </a:solidFill>
              </a:rPr>
              <a:t>PROJECT AND COST MANAGEMENT SERVICES</a:t>
            </a:r>
          </a:p>
        </p:txBody>
      </p:sp>
      <p:pic>
        <p:nvPicPr>
          <p:cNvPr id="5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0" y="76200"/>
            <a:ext cx="9144000" cy="762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rgbClr val="FFC000"/>
                </a:solidFill>
              </a:rPr>
              <a:t>PROJECT AND COST MANAGEMENT SERVICES</a:t>
            </a:r>
            <a:endParaRPr lang="en-US" sz="3600" dirty="0"/>
          </a:p>
        </p:txBody>
      </p:sp>
      <p:sp>
        <p:nvSpPr>
          <p:cNvPr id="59397" name="Text Box 4"/>
          <p:cNvSpPr txBox="1">
            <a:spLocks noChangeArrowheads="1"/>
          </p:cNvSpPr>
          <p:nvPr/>
        </p:nvSpPr>
        <p:spPr bwMode="auto">
          <a:xfrm>
            <a:off x="1524000" y="5334000"/>
            <a:ext cx="6096000" cy="7699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Prestige Golfshire, 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Bangalore</a:t>
            </a:r>
          </a:p>
        </p:txBody>
      </p:sp>
      <p:pic>
        <p:nvPicPr>
          <p:cNvPr id="59398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95400" y="1219200"/>
            <a:ext cx="6477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0" y="76200"/>
            <a:ext cx="9144000" cy="762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rgbClr val="FFC000"/>
                </a:solidFill>
              </a:rPr>
              <a:t>PROJECT AND COST MANAGEMENT SERVICES</a:t>
            </a:r>
            <a:endParaRPr lang="en-US" sz="3600" dirty="0"/>
          </a:p>
        </p:txBody>
      </p:sp>
      <p:sp>
        <p:nvSpPr>
          <p:cNvPr id="60421" name="Text Box 4"/>
          <p:cNvSpPr txBox="1">
            <a:spLocks noChangeArrowheads="1"/>
          </p:cNvSpPr>
          <p:nvPr/>
        </p:nvSpPr>
        <p:spPr bwMode="auto">
          <a:xfrm>
            <a:off x="5181600" y="3200400"/>
            <a:ext cx="3962400" cy="7699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Prestige White Meadows, 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Bangalore</a:t>
            </a:r>
          </a:p>
        </p:txBody>
      </p:sp>
      <p:pic>
        <p:nvPicPr>
          <p:cNvPr id="604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1000" y="1143000"/>
            <a:ext cx="472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0" y="76200"/>
            <a:ext cx="9144000" cy="762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rgbClr val="FFC000"/>
                </a:solidFill>
              </a:rPr>
              <a:t>PROJECT AND COST MANAGEMENT SERVICES</a:t>
            </a:r>
            <a:endParaRPr lang="en-US" sz="3600" dirty="0"/>
          </a:p>
        </p:txBody>
      </p:sp>
      <p:sp>
        <p:nvSpPr>
          <p:cNvPr id="61445" name="Text Box 4"/>
          <p:cNvSpPr txBox="1">
            <a:spLocks noChangeArrowheads="1"/>
          </p:cNvSpPr>
          <p:nvPr/>
        </p:nvSpPr>
        <p:spPr bwMode="auto">
          <a:xfrm>
            <a:off x="2590800" y="5181600"/>
            <a:ext cx="3962400" cy="7699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Prestige Silver Oak,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Bangalore</a:t>
            </a:r>
          </a:p>
        </p:txBody>
      </p:sp>
      <p:pic>
        <p:nvPicPr>
          <p:cNvPr id="614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76400" y="1447800"/>
            <a:ext cx="56959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0" y="76200"/>
            <a:ext cx="9144000" cy="762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rgbClr val="FFC000"/>
                </a:solidFill>
              </a:rPr>
              <a:t>PROJECT AND COST MANAGEMENT SERVICES</a:t>
            </a:r>
            <a:endParaRPr lang="en-US" sz="3600" dirty="0"/>
          </a:p>
        </p:txBody>
      </p:sp>
      <p:sp>
        <p:nvSpPr>
          <p:cNvPr id="62469" name="Text Box 4"/>
          <p:cNvSpPr txBox="1">
            <a:spLocks noChangeArrowheads="1"/>
          </p:cNvSpPr>
          <p:nvPr/>
        </p:nvSpPr>
        <p:spPr bwMode="auto">
          <a:xfrm>
            <a:off x="5181600" y="2819400"/>
            <a:ext cx="3962400" cy="7699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Prestige Park View,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Bangalore</a:t>
            </a:r>
          </a:p>
        </p:txBody>
      </p:sp>
      <p:pic>
        <p:nvPicPr>
          <p:cNvPr id="624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4800" y="990600"/>
            <a:ext cx="533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0" y="76200"/>
            <a:ext cx="9144000" cy="762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rgbClr val="FFC000"/>
                </a:solidFill>
              </a:rPr>
              <a:t>PROJECT AND COST MANAGEMENT SERVICES</a:t>
            </a:r>
            <a:endParaRPr lang="en-US" sz="3600" dirty="0"/>
          </a:p>
        </p:txBody>
      </p:sp>
      <p:sp>
        <p:nvSpPr>
          <p:cNvPr id="63493" name="Text Box 4"/>
          <p:cNvSpPr txBox="1">
            <a:spLocks noChangeArrowheads="1"/>
          </p:cNvSpPr>
          <p:nvPr/>
        </p:nvSpPr>
        <p:spPr bwMode="auto">
          <a:xfrm>
            <a:off x="2590800" y="5249863"/>
            <a:ext cx="3962400" cy="769937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Prestige Mayberry,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Bangalore</a:t>
            </a:r>
          </a:p>
        </p:txBody>
      </p:sp>
      <p:pic>
        <p:nvPicPr>
          <p:cNvPr id="63494" name="Picture 2" descr="http://images04.olx.in/ui/19/51/94/f_529864794-2039038220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90600" y="1143000"/>
            <a:ext cx="72199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0" y="76200"/>
            <a:ext cx="9144000" cy="762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rgbClr val="FFC000"/>
                </a:solidFill>
              </a:rPr>
              <a:t>PROJECT AND COST MANAGEMENT SERVICES</a:t>
            </a:r>
            <a:endParaRPr lang="en-US" sz="3600" dirty="0"/>
          </a:p>
        </p:txBody>
      </p:sp>
      <p:sp>
        <p:nvSpPr>
          <p:cNvPr id="64517" name="Text Box 4"/>
          <p:cNvSpPr txBox="1">
            <a:spLocks noChangeArrowheads="1"/>
          </p:cNvSpPr>
          <p:nvPr/>
        </p:nvSpPr>
        <p:spPr bwMode="auto">
          <a:xfrm>
            <a:off x="1524000" y="5181600"/>
            <a:ext cx="6096000" cy="7699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Karle SEZ, 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Bangalore</a:t>
            </a:r>
          </a:p>
        </p:txBody>
      </p:sp>
      <p:pic>
        <p:nvPicPr>
          <p:cNvPr id="645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62013" y="1143000"/>
            <a:ext cx="7443787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0" y="76200"/>
            <a:ext cx="9144000" cy="762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rgbClr val="FFC000"/>
                </a:solidFill>
              </a:rPr>
              <a:t>PROJECT AND COST MANAGEMENT SERVICES</a:t>
            </a:r>
            <a:endParaRPr lang="en-US" sz="3600" dirty="0"/>
          </a:p>
        </p:txBody>
      </p:sp>
      <p:sp>
        <p:nvSpPr>
          <p:cNvPr id="65541" name="Text Box 4"/>
          <p:cNvSpPr txBox="1">
            <a:spLocks noChangeArrowheads="1"/>
          </p:cNvSpPr>
          <p:nvPr/>
        </p:nvSpPr>
        <p:spPr bwMode="auto">
          <a:xfrm>
            <a:off x="1524000" y="5402263"/>
            <a:ext cx="6096000" cy="769937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Karle Zenith, 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Bangalore</a:t>
            </a:r>
          </a:p>
        </p:txBody>
      </p:sp>
      <p:pic>
        <p:nvPicPr>
          <p:cNvPr id="65547" name="Picture 11" descr="http://locator.firstprop.in/wp-content/uploads/2011/11/Karle-Zenith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23900" y="942831"/>
            <a:ext cx="7696200" cy="4326897"/>
          </a:xfrm>
          <a:prstGeom prst="rect">
            <a:avLst/>
          </a:prstGeom>
          <a:noFill/>
        </p:spPr>
      </p:pic>
      <p:pic>
        <p:nvPicPr>
          <p:cNvPr id="5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3124200"/>
            <a:ext cx="9144000" cy="4572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5400" b="1" dirty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THANK YOU</a:t>
            </a:r>
            <a:endParaRPr lang="en-AU" sz="96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7338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54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TOWNSHIPS &amp; INFRASTRUCTURE DEVELOPMENT</a:t>
            </a:r>
          </a:p>
        </p:txBody>
      </p:sp>
      <p:pic>
        <p:nvPicPr>
          <p:cNvPr id="3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TOWNSHIPS &amp; INFRASTRUCTURE</a:t>
            </a:r>
          </a:p>
        </p:txBody>
      </p:sp>
      <p:sp>
        <p:nvSpPr>
          <p:cNvPr id="39941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SMART CITY KOCHI</a:t>
            </a:r>
          </a:p>
        </p:txBody>
      </p:sp>
      <p:sp>
        <p:nvSpPr>
          <p:cNvPr id="3994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3074" name="Picture 2" descr="http://www.leeandassociatesinc.com/uploads/image/galleries/3DB66001-ACB6-A8DF-E648D30BA150B979_SmartCity_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1447800"/>
            <a:ext cx="822642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2891391"/>
      </p:ext>
    </p:extLst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TOWNSHIPS</a:t>
            </a:r>
          </a:p>
        </p:txBody>
      </p:sp>
      <p:sp>
        <p:nvSpPr>
          <p:cNvPr id="39941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PRESTIGE FALCON CITY</a:t>
            </a:r>
          </a:p>
        </p:txBody>
      </p:sp>
      <p:sp>
        <p:nvSpPr>
          <p:cNvPr id="3994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1028" name="Picture 4" descr="Image result for Prestige Falcon City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" y="1351208"/>
            <a:ext cx="8458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017457"/>
      </p:ext>
    </p:extLst>
  </p:cSld>
  <p:clrMapOvr>
    <a:masterClrMapping/>
  </p:clrMapOvr>
  <p:transition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TOWNSHIPS</a:t>
            </a:r>
          </a:p>
        </p:txBody>
      </p:sp>
      <p:sp>
        <p:nvSpPr>
          <p:cNvPr id="39941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SKYLARK ITHACA</a:t>
            </a:r>
          </a:p>
        </p:txBody>
      </p:sp>
      <p:sp>
        <p:nvSpPr>
          <p:cNvPr id="3994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6148" name="Picture 4" descr="https://is1-3.housingcdn.com/4f2250e8/8eb3d606b9a1bc3e50fbd5bf9bd593b5/v1/_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1371600"/>
            <a:ext cx="822642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0520260"/>
      </p:ext>
    </p:extLst>
  </p:cSld>
  <p:clrMapOvr>
    <a:masterClrMapping/>
  </p:clrMapOvr>
  <p:transition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TOWNSHIPS</a:t>
            </a:r>
          </a:p>
        </p:txBody>
      </p:sp>
      <p:sp>
        <p:nvSpPr>
          <p:cNvPr id="39941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SBIOA UNITY ENCLAVE</a:t>
            </a:r>
          </a:p>
        </p:txBody>
      </p:sp>
      <p:sp>
        <p:nvSpPr>
          <p:cNvPr id="3994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7170" name="Picture 2" descr="http://unityenclave.com/wp-content/uploads/2014/01/2.-Unity-enclave-Aerial-View-2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375" y="1371600"/>
            <a:ext cx="822642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1676159"/>
      </p:ext>
    </p:extLst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371600"/>
            <a:ext cx="7854950" cy="3429000"/>
          </a:xfrm>
        </p:spPr>
        <p:txBody>
          <a:bodyPr/>
          <a:lstStyle/>
          <a:p>
            <a:pPr marR="0" algn="ctr" eaLnBrk="1" hangingPunct="1">
              <a:lnSpc>
                <a:spcPct val="70000"/>
              </a:lnSpc>
              <a:spcAft>
                <a:spcPct val="40000"/>
              </a:spcAft>
            </a:pPr>
            <a:r>
              <a:rPr lang="en-AU" sz="2500" b="1" dirty="0">
                <a:solidFill>
                  <a:srgbClr val="FFFF00"/>
                </a:solidFill>
                <a:latin typeface="Arial Narrow" pitchFamily="34" charset="0"/>
              </a:rPr>
              <a:t>Introduction  : Who we are</a:t>
            </a:r>
          </a:p>
          <a:p>
            <a:pPr marR="0" algn="ctr" eaLnBrk="1" hangingPunct="1">
              <a:lnSpc>
                <a:spcPct val="70000"/>
              </a:lnSpc>
              <a:spcAft>
                <a:spcPct val="40000"/>
              </a:spcAft>
            </a:pPr>
            <a:r>
              <a:rPr lang="en-AU" sz="2500" b="1" dirty="0">
                <a:solidFill>
                  <a:srgbClr val="FFFF00"/>
                </a:solidFill>
                <a:latin typeface="Arial Narrow" pitchFamily="34" charset="0"/>
              </a:rPr>
              <a:t>Our Clients</a:t>
            </a:r>
          </a:p>
          <a:p>
            <a:pPr marR="0" algn="ctr" eaLnBrk="1" hangingPunct="1">
              <a:lnSpc>
                <a:spcPct val="70000"/>
              </a:lnSpc>
              <a:spcAft>
                <a:spcPct val="40000"/>
              </a:spcAft>
            </a:pPr>
            <a:r>
              <a:rPr lang="en-AU" sz="2500" b="1" dirty="0">
                <a:solidFill>
                  <a:srgbClr val="FFFF00"/>
                </a:solidFill>
                <a:latin typeface="Arial Narrow" pitchFamily="34" charset="0"/>
              </a:rPr>
              <a:t>Services</a:t>
            </a:r>
          </a:p>
          <a:p>
            <a:pPr marR="0" algn="ctr" eaLnBrk="1" hangingPunct="1">
              <a:lnSpc>
                <a:spcPct val="70000"/>
              </a:lnSpc>
              <a:spcAft>
                <a:spcPct val="40000"/>
              </a:spcAft>
            </a:pPr>
            <a:r>
              <a:rPr lang="en-AU" sz="2500" b="1" dirty="0">
                <a:solidFill>
                  <a:srgbClr val="FFFF00"/>
                </a:solidFill>
                <a:latin typeface="Arial Narrow" pitchFamily="34" charset="0"/>
              </a:rPr>
              <a:t>Systems</a:t>
            </a:r>
          </a:p>
          <a:p>
            <a:pPr marR="0" algn="ctr" eaLnBrk="1" hangingPunct="1">
              <a:lnSpc>
                <a:spcPct val="70000"/>
              </a:lnSpc>
              <a:spcAft>
                <a:spcPct val="40000"/>
              </a:spcAft>
            </a:pPr>
            <a:r>
              <a:rPr lang="en-AU" sz="2500" b="1" dirty="0">
                <a:solidFill>
                  <a:srgbClr val="FFFF00"/>
                </a:solidFill>
                <a:latin typeface="Arial Narrow" pitchFamily="34" charset="0"/>
              </a:rPr>
              <a:t>Commitment</a:t>
            </a:r>
          </a:p>
          <a:p>
            <a:pPr marR="0" algn="ctr" eaLnBrk="1" hangingPunct="1">
              <a:lnSpc>
                <a:spcPct val="70000"/>
              </a:lnSpc>
              <a:spcAft>
                <a:spcPct val="40000"/>
              </a:spcAft>
            </a:pPr>
            <a:r>
              <a:rPr lang="en-AU" sz="2500" b="1" dirty="0">
                <a:solidFill>
                  <a:srgbClr val="FFFF00"/>
                </a:solidFill>
                <a:latin typeface="Arial Narrow" pitchFamily="34" charset="0"/>
              </a:rPr>
              <a:t>Our Differentiators : Why NCPL</a:t>
            </a:r>
          </a:p>
          <a:p>
            <a:pPr marR="0" algn="ctr" eaLnBrk="1" hangingPunct="1">
              <a:lnSpc>
                <a:spcPct val="70000"/>
              </a:lnSpc>
              <a:spcAft>
                <a:spcPct val="40000"/>
              </a:spcAft>
            </a:pPr>
            <a:r>
              <a:rPr lang="en-AU" sz="2500" b="1" dirty="0">
                <a:solidFill>
                  <a:srgbClr val="FFFF00"/>
                </a:solidFill>
                <a:latin typeface="Arial Narrow" pitchFamily="34" charset="0"/>
              </a:rPr>
              <a:t>How we deliver</a:t>
            </a:r>
          </a:p>
          <a:p>
            <a:pPr marR="0" algn="ctr" eaLnBrk="1" hangingPunct="1">
              <a:lnSpc>
                <a:spcPct val="70000"/>
              </a:lnSpc>
              <a:spcAft>
                <a:spcPct val="40000"/>
              </a:spcAft>
              <a:buFont typeface="Wingdings" pitchFamily="2" charset="2"/>
              <a:buNone/>
            </a:pPr>
            <a:endParaRPr lang="en-AU" sz="2500" b="1" dirty="0">
              <a:solidFill>
                <a:srgbClr val="FFFF00"/>
              </a:solidFill>
            </a:endParaRPr>
          </a:p>
          <a:p>
            <a:pPr marR="0" algn="ctr" eaLnBrk="1" hangingPunct="1">
              <a:lnSpc>
                <a:spcPct val="70000"/>
              </a:lnSpc>
              <a:spcAft>
                <a:spcPct val="40000"/>
              </a:spcAft>
            </a:pPr>
            <a:endParaRPr lang="en-AU" sz="2500" b="1" dirty="0">
              <a:solidFill>
                <a:srgbClr val="FFFF00"/>
              </a:solidFill>
            </a:endParaRPr>
          </a:p>
        </p:txBody>
      </p:sp>
      <p:pic>
        <p:nvPicPr>
          <p:cNvPr id="3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223951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49569" y="6208711"/>
            <a:ext cx="8092440" cy="573088"/>
            <a:chOff x="330" y="308"/>
            <a:chExt cx="11586" cy="835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INFRASTRUCTURE DEVELOPMENT PROJECTS</a:t>
            </a:r>
          </a:p>
        </p:txBody>
      </p:sp>
      <p:sp>
        <p:nvSpPr>
          <p:cNvPr id="36869" name="Subtitle 2"/>
          <p:cNvSpPr txBox="1">
            <a:spLocks/>
          </p:cNvSpPr>
          <p:nvPr/>
        </p:nvSpPr>
        <p:spPr bwMode="auto">
          <a:xfrm>
            <a:off x="0" y="762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KARLE TOWN CENTRE – PORTAL ROAD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endParaRPr lang="en-US" sz="20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227907"/>
            <a:ext cx="8153400" cy="490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21966"/>
      </p:ext>
    </p:extLst>
  </p:cSld>
  <p:clrMapOvr>
    <a:masterClrMapping/>
  </p:clrMapOvr>
  <p:transition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 fontScale="850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INFRASTRUCTURE DEVELOPMENT PROJECTS</a:t>
            </a:r>
          </a:p>
        </p:txBody>
      </p:sp>
      <p:sp>
        <p:nvSpPr>
          <p:cNvPr id="36869" name="Subtitle 2"/>
          <p:cNvSpPr txBox="1">
            <a:spLocks/>
          </p:cNvSpPr>
          <p:nvPr/>
        </p:nvSpPr>
        <p:spPr bwMode="auto">
          <a:xfrm>
            <a:off x="0" y="762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EMBASSY SPRINGS – 284 ACRES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endParaRPr lang="en-US" sz="20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219200"/>
            <a:ext cx="8534400" cy="490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27721"/>
      </p:ext>
    </p:extLst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 fontScale="850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INFRASTRUCTURE DEVELOPMENT PROJECTS</a:t>
            </a:r>
          </a:p>
        </p:txBody>
      </p:sp>
      <p:sp>
        <p:nvSpPr>
          <p:cNvPr id="36869" name="Subtitle 2"/>
          <p:cNvSpPr txBox="1">
            <a:spLocks/>
          </p:cNvSpPr>
          <p:nvPr/>
        </p:nvSpPr>
        <p:spPr bwMode="auto">
          <a:xfrm>
            <a:off x="0" y="762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EMBASSY SPRINGS – 284 ACRES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endParaRPr lang="en-US" sz="20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2050" name="Picture 2" descr="https://scontent.fmaa1-2.fna.fbcdn.net/v/t1.0-9/13507249_1787905051424997_7280891794895264194_n.jpg?oh=f61dac4c8c8de6f83e36e5f7c8128ecb&amp;oe=58621C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839" y="1371600"/>
            <a:ext cx="379306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.fmaa1-2.fna.fbcdn.net/v/t1.0-9/13495235_1787905001425002_6950097626662869530_n.jpg?oh=abcf17d2e93beb2b692f24dee3ccd4f7&amp;oe=58A6E04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5467" y="3907772"/>
            <a:ext cx="379306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content.fmaa1-2.fna.fbcdn.net/v/t1.0-9/13450252_1787905091424993_5638796126829036885_n.jpg?oh=ba93c4b0eb603853cd1d5e95380a1fac&amp;oe=5899CA0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8332" y="1335382"/>
            <a:ext cx="3793065" cy="216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771253"/>
      </p:ext>
    </p:extLst>
  </p:cSld>
  <p:clrMapOvr>
    <a:masterClrMapping/>
  </p:clrMapOvr>
  <p:transition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0480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54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  <a:endParaRPr lang="en-AU" sz="9600" b="1" dirty="0">
              <a:solidFill>
                <a:srgbClr val="FFC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90197"/>
      </p:ext>
    </p:extLst>
  </p:cSld>
  <p:clrMapOvr>
    <a:masterClrMapping/>
  </p:clrMapOvr>
  <p:transition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39941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Prestige Tranquility</a:t>
            </a:r>
          </a:p>
        </p:txBody>
      </p:sp>
      <p:sp>
        <p:nvSpPr>
          <p:cNvPr id="3994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12" name="Picture 11" descr="Slide4.JPG"/>
          <p:cNvPicPr>
            <a:picLocks noGrp="1" noChangeAspect="1"/>
          </p:cNvPicPr>
          <p:nvPr isPhoto="1"/>
        </p:nvPicPr>
        <p:blipFill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00" y="1219200"/>
            <a:ext cx="7696200" cy="397637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983095" y="5187938"/>
            <a:ext cx="6781800" cy="96641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177800" indent="-177800">
              <a:spcBef>
                <a:spcPct val="20000"/>
              </a:spcBef>
              <a:buClr>
                <a:schemeClr val="bg1"/>
              </a:buClr>
              <a:buFont typeface="Courier New" pitchFamily="49" charset="0"/>
              <a:buChar char="o"/>
            </a:pPr>
            <a:r>
              <a:rPr lang="en-US" sz="1600" dirty="0">
                <a:latin typeface="Verdana" pitchFamily="34" charset="0"/>
              </a:rPr>
              <a:t>Height : 83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  <a:buFont typeface="Courier New" pitchFamily="49" charset="0"/>
              <a:buChar char="o"/>
            </a:pPr>
            <a:r>
              <a:rPr lang="en-US" sz="1600" dirty="0">
                <a:latin typeface="Verdana" pitchFamily="34" charset="0"/>
              </a:rPr>
              <a:t>No of Towers : 17 Towers + Club House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  <a:buFont typeface="Courier New" pitchFamily="49" charset="0"/>
              <a:buChar char="o"/>
            </a:pPr>
            <a:r>
              <a:rPr lang="en-US" sz="1600" dirty="0">
                <a:latin typeface="Verdana" pitchFamily="34" charset="0"/>
              </a:rPr>
              <a:t>Floor Count : 2 Basement +  Ground + 27 Floors</a:t>
            </a:r>
          </a:p>
        </p:txBody>
      </p:sp>
    </p:spTree>
  </p:cSld>
  <p:clrMapOvr>
    <a:masterClrMapping/>
  </p:clrMapOvr>
  <p:transition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39941" name="Subtitle 2"/>
          <p:cNvSpPr txBox="1">
            <a:spLocks/>
          </p:cNvSpPr>
          <p:nvPr/>
        </p:nvSpPr>
        <p:spPr bwMode="auto">
          <a:xfrm>
            <a:off x="4293" y="694811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Prestige Tranquility</a:t>
            </a:r>
          </a:p>
        </p:txBody>
      </p:sp>
      <p:sp>
        <p:nvSpPr>
          <p:cNvPr id="3994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12" name="Picture 11" descr="Slide10.JPG"/>
          <p:cNvPicPr>
            <a:picLocks noGrp="1" noChangeAspect="1"/>
          </p:cNvPicPr>
          <p:nvPr isPhoto="1"/>
        </p:nvPicPr>
        <p:blipFill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3484" y="3634685"/>
            <a:ext cx="4200564" cy="2494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Slide6.JPG"/>
          <p:cNvPicPr>
            <a:picLocks noGrp="1" noChangeAspect="1"/>
          </p:cNvPicPr>
          <p:nvPr isPhoto="1"/>
        </p:nvPicPr>
        <p:blipFill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393" y="1066800"/>
            <a:ext cx="4120937" cy="2501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Slide7.JPG"/>
          <p:cNvPicPr>
            <a:picLocks noGrp="1" noChangeAspect="1"/>
          </p:cNvPicPr>
          <p:nvPr isPhoto="1"/>
        </p:nvPicPr>
        <p:blipFill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3483" y="1066800"/>
            <a:ext cx="4200564" cy="2503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Slide8.JPG"/>
          <p:cNvPicPr>
            <a:picLocks noGrp="1" noChangeAspect="1"/>
          </p:cNvPicPr>
          <p:nvPr isPhoto="1"/>
        </p:nvPicPr>
        <p:blipFill rotWithShape="1">
          <a:blip r:embed="rId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392" y="3647978"/>
            <a:ext cx="4120937" cy="25085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1456766"/>
      </p:ext>
    </p:extLst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40965" name="Subtitle 2"/>
          <p:cNvSpPr txBox="1">
            <a:spLocks/>
          </p:cNvSpPr>
          <p:nvPr/>
        </p:nvSpPr>
        <p:spPr bwMode="auto">
          <a:xfrm>
            <a:off x="0" y="762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Prestige Sunrise Park</a:t>
            </a:r>
          </a:p>
        </p:txBody>
      </p:sp>
      <p:sp>
        <p:nvSpPr>
          <p:cNvPr id="40966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40967" name="Picture 2" descr="http://www.bookaprop.com/boh/PropImage/Prestige_Sunrise/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14400" y="1143000"/>
            <a:ext cx="7315200" cy="358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90600" y="4876800"/>
            <a:ext cx="6781800" cy="96641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177800" indent="-177800">
              <a:spcBef>
                <a:spcPct val="20000"/>
              </a:spcBef>
              <a:buClr>
                <a:schemeClr val="bg1"/>
              </a:buClr>
              <a:buFont typeface="Courier New" pitchFamily="49" charset="0"/>
              <a:buChar char="o"/>
            </a:pPr>
            <a:r>
              <a:rPr lang="en-US" sz="1600" dirty="0">
                <a:latin typeface="Verdana" pitchFamily="34" charset="0"/>
              </a:rPr>
              <a:t>Architect : RSP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  <a:buFont typeface="Courier New" pitchFamily="49" charset="0"/>
              <a:buChar char="o"/>
            </a:pPr>
            <a:r>
              <a:rPr lang="en-US" sz="1600" dirty="0">
                <a:latin typeface="Verdana" pitchFamily="34" charset="0"/>
              </a:rPr>
              <a:t>Height : 85 </a:t>
            </a:r>
            <a:r>
              <a:rPr lang="en-US" sz="1600" dirty="0" err="1">
                <a:latin typeface="Verdana" pitchFamily="34" charset="0"/>
              </a:rPr>
              <a:t>Mtrs</a:t>
            </a:r>
            <a:r>
              <a:rPr lang="en-US" sz="1600" dirty="0">
                <a:latin typeface="Verdana" pitchFamily="34" charset="0"/>
              </a:rPr>
              <a:t> (15 Towers)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  <a:buFont typeface="Courier New" pitchFamily="49" charset="0"/>
              <a:buChar char="o"/>
            </a:pPr>
            <a:r>
              <a:rPr lang="en-US" sz="1600" dirty="0">
                <a:latin typeface="Verdana" pitchFamily="34" charset="0"/>
              </a:rPr>
              <a:t>Floor Count : 2 Basement +  Ground + 14-19 Floors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41989" name="Subtitle 2"/>
          <p:cNvSpPr txBox="1">
            <a:spLocks/>
          </p:cNvSpPr>
          <p:nvPr/>
        </p:nvSpPr>
        <p:spPr bwMode="auto">
          <a:xfrm>
            <a:off x="0" y="533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Prestige Falcon City</a:t>
            </a:r>
          </a:p>
        </p:txBody>
      </p:sp>
      <p:sp>
        <p:nvSpPr>
          <p:cNvPr id="41990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828800" y="5211937"/>
            <a:ext cx="6781800" cy="960263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177800" lvl="1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Venkataramanan</a:t>
            </a:r>
            <a:r>
              <a:rPr lang="en-US" sz="1600" dirty="0">
                <a:latin typeface="Verdana" pitchFamily="34" charset="0"/>
              </a:rPr>
              <a:t> Associates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110 </a:t>
            </a:r>
            <a:r>
              <a:rPr lang="en-US" sz="1600" dirty="0" err="1">
                <a:latin typeface="Verdana" pitchFamily="34" charset="0"/>
              </a:rPr>
              <a:t>Mtrs</a:t>
            </a:r>
            <a:r>
              <a:rPr lang="en-US" sz="1600" dirty="0">
                <a:latin typeface="Verdana" pitchFamily="34" charset="0"/>
              </a:rPr>
              <a:t> (20 Towers)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2 Basement + Ground + 32 Floors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6AAAC8C-3CAB-45D3-B606-85DD311F14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17" y="982663"/>
            <a:ext cx="8092440" cy="4186035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39941" name="Subtitle 2"/>
          <p:cNvSpPr txBox="1">
            <a:spLocks/>
          </p:cNvSpPr>
          <p:nvPr/>
        </p:nvSpPr>
        <p:spPr bwMode="auto">
          <a:xfrm>
            <a:off x="0" y="6858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Prestige Falcon City</a:t>
            </a:r>
          </a:p>
        </p:txBody>
      </p:sp>
      <p:sp>
        <p:nvSpPr>
          <p:cNvPr id="3994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05E6572-9F49-462F-9172-80D2A0003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370" y="1107385"/>
            <a:ext cx="6858000" cy="502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82465"/>
      </p:ext>
    </p:extLst>
  </p:cSld>
  <p:clrMapOvr>
    <a:masterClrMapping/>
  </p:clrMapOvr>
  <p:transition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44037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S B I Township – Unity Enclave, Chennai</a:t>
            </a:r>
          </a:p>
        </p:txBody>
      </p:sp>
      <p:sp>
        <p:nvSpPr>
          <p:cNvPr id="44038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44039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1295400"/>
            <a:ext cx="829151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90600" y="4953000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Kembhavi</a:t>
            </a:r>
            <a:r>
              <a:rPr lang="en-US" sz="1600" dirty="0">
                <a:latin typeface="Verdana" pitchFamily="34" charset="0"/>
              </a:rPr>
              <a:t> Architects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60 </a:t>
            </a:r>
            <a:r>
              <a:rPr lang="en-US" sz="1600" dirty="0" err="1">
                <a:latin typeface="Verdana" pitchFamily="34" charset="0"/>
              </a:rPr>
              <a:t>Mtrs</a:t>
            </a:r>
            <a:r>
              <a:rPr lang="en-US" sz="1600" dirty="0">
                <a:latin typeface="Verdana" pitchFamily="34" charset="0"/>
              </a:rPr>
              <a:t> (21 Towers)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2 Basement + Ground + 15 Floors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7851648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Who we are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1752600"/>
            <a:ext cx="7543800" cy="3886200"/>
          </a:xfrm>
        </p:spPr>
        <p:txBody>
          <a:bodyPr/>
          <a:lstStyle/>
          <a:p>
            <a:pPr marR="0" algn="just" eaLnBrk="1" hangingPunct="1"/>
            <a:endParaRPr lang="en-GB" dirty="0"/>
          </a:p>
          <a:p>
            <a:pPr marR="0" algn="just" eaLnBrk="1" hangingPunct="1">
              <a:buFont typeface="Wingdings" pitchFamily="2" charset="2"/>
              <a:buChar char="Ø"/>
            </a:pPr>
            <a:r>
              <a:rPr lang="en-GB" sz="1700" dirty="0">
                <a:latin typeface="Arial Narrow" pitchFamily="34" charset="0"/>
              </a:rPr>
              <a:t>        Nadig Consulting is an amalgam of an earlier practice and varied talents bringing together diverse skills and experiences. This merger ensures compatibility and market synergy, so that the Group's </a:t>
            </a:r>
            <a:r>
              <a:rPr lang="en-GB" sz="1700" b="1" dirty="0">
                <a:solidFill>
                  <a:srgbClr val="FFFF00"/>
                </a:solidFill>
                <a:latin typeface="Arial Narrow" pitchFamily="34" charset="0"/>
              </a:rPr>
              <a:t>success characteristics are preserved</a:t>
            </a:r>
            <a:r>
              <a:rPr lang="en-GB" sz="1700" dirty="0">
                <a:latin typeface="Arial Narrow" pitchFamily="34" charset="0"/>
              </a:rPr>
              <a:t>, and organisational sustainability.</a:t>
            </a:r>
            <a:r>
              <a:rPr lang="en-GB" sz="1700" b="1" dirty="0">
                <a:latin typeface="Arial Narrow" pitchFamily="34" charset="0"/>
              </a:rPr>
              <a:t> </a:t>
            </a:r>
            <a:r>
              <a:rPr lang="en-GB" sz="1700" b="1" dirty="0">
                <a:solidFill>
                  <a:srgbClr val="FFFF00"/>
                </a:solidFill>
                <a:latin typeface="Arial Narrow" pitchFamily="34" charset="0"/>
              </a:rPr>
              <a:t>with added value achieved for Client service </a:t>
            </a:r>
          </a:p>
          <a:p>
            <a:pPr marR="0" algn="just" eaLnBrk="1" hangingPunct="1">
              <a:buFont typeface="Wingdings" pitchFamily="2" charset="2"/>
              <a:buChar char="Ø"/>
            </a:pPr>
            <a:endParaRPr lang="en-US" sz="1700" dirty="0">
              <a:solidFill>
                <a:srgbClr val="FFFF00"/>
              </a:solidFill>
              <a:latin typeface="Arial Narrow" pitchFamily="34" charset="0"/>
            </a:endParaRPr>
          </a:p>
          <a:p>
            <a:pPr marR="0" algn="just" eaLnBrk="1" hangingPunct="1">
              <a:buFont typeface="Wingdings" pitchFamily="2" charset="2"/>
              <a:buChar char="Ø"/>
            </a:pPr>
            <a:r>
              <a:rPr lang="en-GB" sz="1700" dirty="0">
                <a:latin typeface="Arial Narrow" pitchFamily="34" charset="0"/>
              </a:rPr>
              <a:t>The practice is led by Arun Nadig, who has three decades of experience in the structural engineering consultancy having worked for over 15 years, in Brunei, Singapore, and Malaysia. </a:t>
            </a:r>
          </a:p>
          <a:p>
            <a:pPr marR="0" algn="just" eaLnBrk="1" hangingPunct="1">
              <a:buFont typeface="Wingdings" pitchFamily="2" charset="2"/>
              <a:buChar char="Ø"/>
            </a:pPr>
            <a:endParaRPr lang="en-US" sz="1700" dirty="0">
              <a:latin typeface="Arial Narrow" pitchFamily="34" charset="0"/>
            </a:endParaRPr>
          </a:p>
          <a:p>
            <a:pPr marR="0" algn="just" eaLnBrk="1" hangingPunct="1">
              <a:buFont typeface="Wingdings" pitchFamily="2" charset="2"/>
              <a:buChar char="Ø"/>
            </a:pPr>
            <a:r>
              <a:rPr lang="en-GB" sz="1700" dirty="0">
                <a:latin typeface="Arial Narrow" pitchFamily="34" charset="0"/>
              </a:rPr>
              <a:t> The practice has  established a strong reputation in the market and has over the years developed a reputable client base with a number of major corporate clients in India , Oman and African markets</a:t>
            </a:r>
            <a:endParaRPr lang="en-US" sz="1700" dirty="0">
              <a:latin typeface="Arial Narrow" pitchFamily="34" charset="0"/>
            </a:endParaRPr>
          </a:p>
          <a:p>
            <a:pPr marL="763588" lvl="1" indent="-419100" algn="just" eaLnBrk="1" hangingPunct="1">
              <a:lnSpc>
                <a:spcPct val="90000"/>
              </a:lnSpc>
              <a:buClr>
                <a:schemeClr val="tx2"/>
              </a:buClr>
              <a:buFont typeface="Wingdings" pitchFamily="2" charset="2"/>
              <a:buNone/>
            </a:pPr>
            <a:endParaRPr lang="en-AU" sz="1700" b="1" dirty="0">
              <a:solidFill>
                <a:srgbClr val="1E483A"/>
              </a:solidFill>
              <a:latin typeface="Lucida Sans" pitchFamily="34" charset="0"/>
            </a:endParaRPr>
          </a:p>
        </p:txBody>
      </p:sp>
      <p:pic>
        <p:nvPicPr>
          <p:cNvPr id="5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45061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Unishire Skyvilla</a:t>
            </a:r>
          </a:p>
        </p:txBody>
      </p:sp>
      <p:sp>
        <p:nvSpPr>
          <p:cNvPr id="4506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45063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0600" y="1295400"/>
            <a:ext cx="422116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486400" y="1905000"/>
            <a:ext cx="3352800" cy="2308324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endParaRPr lang="en-US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  <a:buFont typeface="Courier New" pitchFamily="49" charset="0"/>
              <a:buChar char="o"/>
            </a:pPr>
            <a:r>
              <a:rPr lang="en-US" dirty="0">
                <a:latin typeface="Verdana" pitchFamily="34" charset="0"/>
              </a:rPr>
              <a:t>Architect : FHD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  <a:buFont typeface="Courier New" pitchFamily="49" charset="0"/>
              <a:buChar char="o"/>
            </a:pPr>
            <a:r>
              <a:rPr lang="en-US" dirty="0">
                <a:latin typeface="Verdana" pitchFamily="34" charset="0"/>
              </a:rPr>
              <a:t> 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  <a:buFont typeface="Courier New" pitchFamily="49" charset="0"/>
              <a:buChar char="o"/>
            </a:pPr>
            <a:r>
              <a:rPr lang="en-US" dirty="0">
                <a:latin typeface="Verdana" pitchFamily="34" charset="0"/>
              </a:rPr>
              <a:t>Height : 60 </a:t>
            </a:r>
            <a:r>
              <a:rPr lang="en-US" dirty="0" err="1">
                <a:latin typeface="Verdana" pitchFamily="34" charset="0"/>
              </a:rPr>
              <a:t>Mtrs</a:t>
            </a:r>
            <a:endParaRPr lang="en-US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  <a:buFont typeface="Courier New" pitchFamily="49" charset="0"/>
              <a:buChar char="o"/>
            </a:pPr>
            <a:endParaRPr lang="en-US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  <a:buFont typeface="Courier New" pitchFamily="49" charset="0"/>
              <a:buChar char="o"/>
            </a:pPr>
            <a:r>
              <a:rPr lang="en-US" dirty="0">
                <a:latin typeface="Verdana" pitchFamily="34" charset="0"/>
              </a:rPr>
              <a:t>Floor Count : 1 Basement + Ground + 18 Floors 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COMMERCIAL</a:t>
            </a: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PROJECTS</a:t>
            </a:r>
          </a:p>
        </p:txBody>
      </p:sp>
      <p:pic>
        <p:nvPicPr>
          <p:cNvPr id="38915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250825" y="6053138"/>
            <a:ext cx="6858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 err="1">
                <a:solidFill>
                  <a:srgbClr val="FFFF00"/>
                </a:solidFill>
                <a:latin typeface="Verdana" pitchFamily="34" charset="0"/>
              </a:rPr>
              <a:t>Unishire</a:t>
            </a: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Verdana" pitchFamily="34" charset="0"/>
              </a:rPr>
              <a:t>Xperience</a:t>
            </a:r>
            <a:endParaRPr lang="en-US" sz="20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38918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79874" name="Picture 2" descr="http://img1.cfcdn.com/public/images/apartments/original_img/qj9u7q.gif?v1=2014102106121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1000" y="1371600"/>
            <a:ext cx="4800600" cy="4495800"/>
          </a:xfrm>
          <a:prstGeom prst="rect">
            <a:avLst/>
          </a:prstGeom>
          <a:noFill/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177307" y="1910366"/>
            <a:ext cx="3810000" cy="2948499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endParaRPr lang="en-US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  <a:buFont typeface="Courier New" pitchFamily="49" charset="0"/>
              <a:buChar char="o"/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Hadi</a:t>
            </a:r>
            <a:r>
              <a:rPr lang="en-US" sz="1600" dirty="0">
                <a:latin typeface="Verdana" pitchFamily="34" charset="0"/>
              </a:rPr>
              <a:t>  </a:t>
            </a:r>
            <a:r>
              <a:rPr lang="en-US" sz="1600" dirty="0" err="1">
                <a:latin typeface="Verdana" pitchFamily="34" charset="0"/>
              </a:rPr>
              <a:t>Teherani</a:t>
            </a:r>
            <a:r>
              <a:rPr lang="en-US" sz="1600" dirty="0">
                <a:latin typeface="Verdana" pitchFamily="34" charset="0"/>
              </a:rPr>
              <a:t> 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  <a:buFont typeface="Courier New" pitchFamily="49" charset="0"/>
              <a:buChar char="o"/>
            </a:pPr>
            <a:r>
              <a:rPr lang="en-US" sz="1600" dirty="0">
                <a:latin typeface="Verdana" pitchFamily="34" charset="0"/>
              </a:rPr>
              <a:t> 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  <a:buFont typeface="Courier New" pitchFamily="49" charset="0"/>
              <a:buChar char="o"/>
            </a:pPr>
            <a:r>
              <a:rPr lang="en-US" sz="1600" dirty="0">
                <a:latin typeface="Verdana" pitchFamily="34" charset="0"/>
              </a:rPr>
              <a:t>Height : 95 </a:t>
            </a:r>
            <a:r>
              <a:rPr lang="en-US" sz="1600" dirty="0" err="1">
                <a:latin typeface="Verdana" pitchFamily="34" charset="0"/>
              </a:rPr>
              <a:t>Mtrs</a:t>
            </a: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  <a:buFont typeface="Courier New" pitchFamily="49" charset="0"/>
              <a:buChar char="o"/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  <a:buFont typeface="Courier New" pitchFamily="49" charset="0"/>
              <a:buChar char="o"/>
            </a:pPr>
            <a:r>
              <a:rPr lang="en-US" sz="1600" dirty="0">
                <a:latin typeface="Verdana" pitchFamily="34" charset="0"/>
              </a:rPr>
              <a:t>Floor Count : 1 Basement + Ground + 23 Floors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  <a:buFont typeface="Courier New" pitchFamily="49" charset="0"/>
              <a:buChar char="o"/>
            </a:pPr>
            <a:r>
              <a:rPr lang="en-US" sz="1600" dirty="0">
                <a:latin typeface="Verdana" pitchFamily="34" charset="0"/>
              </a:rPr>
              <a:t> 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  <a:buFont typeface="Courier New" pitchFamily="49" charset="0"/>
              <a:buChar char="o"/>
            </a:pPr>
            <a:r>
              <a:rPr lang="en-US" sz="1600" dirty="0">
                <a:latin typeface="Verdana" pitchFamily="34" charset="0"/>
              </a:rPr>
              <a:t>Status : Design under Progress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endParaRPr lang="en-US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43013" name="Subtitle 2"/>
          <p:cNvSpPr txBox="1">
            <a:spLocks/>
          </p:cNvSpPr>
          <p:nvPr/>
        </p:nvSpPr>
        <p:spPr bwMode="auto">
          <a:xfrm>
            <a:off x="0" y="762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Ozone Urbana Irene</a:t>
            </a:r>
          </a:p>
        </p:txBody>
      </p:sp>
      <p:sp>
        <p:nvSpPr>
          <p:cNvPr id="43014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1026" name="Picture 2" descr="C:\Users\Administrator\Desktop\Images\Ozone Iren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1285875"/>
            <a:ext cx="8305800" cy="3667125"/>
          </a:xfrm>
          <a:prstGeom prst="rect">
            <a:avLst/>
          </a:prstGeom>
          <a:noFill/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90600" y="5029200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Kembhavi</a:t>
            </a:r>
            <a:r>
              <a:rPr lang="en-US" sz="1600" dirty="0">
                <a:latin typeface="Verdana" pitchFamily="34" charset="0"/>
              </a:rPr>
              <a:t> Architects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30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Stilt + Ground + 8 Floors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43013" name="Subtitle 2"/>
          <p:cNvSpPr txBox="1">
            <a:spLocks/>
          </p:cNvSpPr>
          <p:nvPr/>
        </p:nvSpPr>
        <p:spPr bwMode="auto">
          <a:xfrm>
            <a:off x="0" y="6858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 err="1">
                <a:solidFill>
                  <a:srgbClr val="FFFF00"/>
                </a:solidFill>
                <a:latin typeface="Verdana" pitchFamily="34" charset="0"/>
              </a:rPr>
              <a:t>Fortius</a:t>
            </a: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 Waterscape 2</a:t>
            </a:r>
          </a:p>
        </p:txBody>
      </p:sp>
      <p:sp>
        <p:nvSpPr>
          <p:cNvPr id="43014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9600" y="1143000"/>
            <a:ext cx="8001000" cy="388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90600" y="5090315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R S P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60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2 Basement +  Ground + 18 Floors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43013" name="Subtitle 2"/>
          <p:cNvSpPr txBox="1">
            <a:spLocks/>
          </p:cNvSpPr>
          <p:nvPr/>
        </p:nvSpPr>
        <p:spPr bwMode="auto">
          <a:xfrm>
            <a:off x="0" y="6858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Century Infinity</a:t>
            </a:r>
          </a:p>
        </p:txBody>
      </p:sp>
      <p:sp>
        <p:nvSpPr>
          <p:cNvPr id="43014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43600" y="2157408"/>
            <a:ext cx="3063486" cy="2062103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</a:p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 err="1">
                <a:latin typeface="Verdana" pitchFamily="34" charset="0"/>
              </a:rPr>
              <a:t>Balan</a:t>
            </a:r>
            <a:r>
              <a:rPr lang="en-US" sz="1600" dirty="0">
                <a:latin typeface="Verdana" pitchFamily="34" charset="0"/>
              </a:rPr>
              <a:t>  &amp; </a:t>
            </a:r>
            <a:r>
              <a:rPr lang="en-US" sz="1600" dirty="0" err="1">
                <a:latin typeface="Verdana" pitchFamily="34" charset="0"/>
              </a:rPr>
              <a:t>Nambisan</a:t>
            </a: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50 </a:t>
            </a:r>
            <a:r>
              <a:rPr lang="en-US" sz="1600" dirty="0" err="1">
                <a:latin typeface="Verdana" pitchFamily="34" charset="0"/>
              </a:rPr>
              <a:t>Mtrs</a:t>
            </a: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2 Basement +  Ground + 12 Floors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1211262"/>
            <a:ext cx="5334000" cy="4810125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43013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CONFIDENT LEO, SARJAPUR ROAD</a:t>
            </a:r>
          </a:p>
        </p:txBody>
      </p:sp>
      <p:sp>
        <p:nvSpPr>
          <p:cNvPr id="43014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1026" name="Picture 2" descr="http://www.realestatehungama.com/projects/images/confident-leo-1-452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5800" y="1295401"/>
            <a:ext cx="7772400" cy="3657600"/>
          </a:xfrm>
          <a:prstGeom prst="rect">
            <a:avLst/>
          </a:prstGeom>
          <a:noFill/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90600" y="5090315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Binny</a:t>
            </a:r>
            <a:r>
              <a:rPr lang="en-US" sz="1600" dirty="0">
                <a:latin typeface="Verdana" pitchFamily="34" charset="0"/>
              </a:rPr>
              <a:t> Jose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40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Basement + Ground + 12 Floors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43013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UNISHIRE ELAN</a:t>
            </a:r>
          </a:p>
        </p:txBody>
      </p:sp>
      <p:sp>
        <p:nvSpPr>
          <p:cNvPr id="43014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90600" y="5090315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Kembhavi Architects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43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Basement + Stilt + 10 Floors</a:t>
            </a:r>
          </a:p>
        </p:txBody>
      </p:sp>
      <p:pic>
        <p:nvPicPr>
          <p:cNvPr id="86018" name="Picture 2" descr="http://spimg.sulekhalive.com/images/property/project/detail/unishire-indira-elan_2015-03-05_01-32-05.572_P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3400" y="1295400"/>
            <a:ext cx="8229600" cy="3657600"/>
          </a:xfrm>
          <a:prstGeom prst="rect">
            <a:avLst/>
          </a:prstGeom>
          <a:noFill/>
        </p:spPr>
      </p:pic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43013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UNISHIRE LA VIDA</a:t>
            </a:r>
          </a:p>
        </p:txBody>
      </p:sp>
      <p:sp>
        <p:nvSpPr>
          <p:cNvPr id="43014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87042" name="Picture 2" descr="http://www.propreview.in/wp-content/uploads/2015/04/Unishire-La-Vid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4114800" cy="4648200"/>
          </a:xfrm>
          <a:prstGeom prst="rect">
            <a:avLst/>
          </a:prstGeom>
          <a:noFill/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715000" y="2514600"/>
            <a:ext cx="3124200" cy="1175706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Aslam</a:t>
            </a:r>
            <a:r>
              <a:rPr lang="en-US" sz="1600" dirty="0">
                <a:latin typeface="Verdana" pitchFamily="34" charset="0"/>
              </a:rPr>
              <a:t> Architects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34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Basement + Stilt + 8 Floors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43013" name="Subtitle 2"/>
          <p:cNvSpPr txBox="1">
            <a:spLocks/>
          </p:cNvSpPr>
          <p:nvPr/>
        </p:nvSpPr>
        <p:spPr bwMode="auto">
          <a:xfrm>
            <a:off x="0" y="762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SAVYASACHI SARAYU</a:t>
            </a:r>
          </a:p>
        </p:txBody>
      </p:sp>
      <p:sp>
        <p:nvSpPr>
          <p:cNvPr id="43014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562600" y="2514600"/>
            <a:ext cx="3276600" cy="2012859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Andy Fisher Workshop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65 Meters 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2 Basement + Ground + 14 Floors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43FD243-BBBA-4902-B75C-1B5822CF72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095" y="1295401"/>
            <a:ext cx="3741305" cy="4572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43013" name="Subtitle 2"/>
          <p:cNvSpPr txBox="1">
            <a:spLocks/>
          </p:cNvSpPr>
          <p:nvPr/>
        </p:nvSpPr>
        <p:spPr bwMode="auto">
          <a:xfrm>
            <a:off x="0" y="762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UNISHIRE PRATYAKSH</a:t>
            </a:r>
          </a:p>
        </p:txBody>
      </p:sp>
      <p:sp>
        <p:nvSpPr>
          <p:cNvPr id="43014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348885" y="2362200"/>
            <a:ext cx="3124200" cy="1766637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Aslam</a:t>
            </a:r>
            <a:r>
              <a:rPr lang="en-US" sz="1600" dirty="0">
                <a:latin typeface="Verdana" pitchFamily="34" charset="0"/>
              </a:rPr>
              <a:t> Architects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30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2 Basement +  Ground + 14 Floors</a:t>
            </a:r>
          </a:p>
        </p:txBody>
      </p:sp>
      <p:pic>
        <p:nvPicPr>
          <p:cNvPr id="52226" name="Picture 2" descr="https://is1-2.housingcdn.com/4f2250e8/7018a86c2d74aaed30b3741b2f331c22/v1/_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2000" y="1219200"/>
            <a:ext cx="4343400" cy="4876800"/>
          </a:xfrm>
          <a:prstGeom prst="rect">
            <a:avLst/>
          </a:prstGeom>
          <a:noFill/>
        </p:spPr>
      </p:pic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7851648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Who we are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85800" y="1524000"/>
            <a:ext cx="7620000" cy="4968875"/>
          </a:xfrm>
          <a:prstGeom prst="rect">
            <a:avLst/>
          </a:prstGeom>
        </p:spPr>
        <p:txBody>
          <a:bodyPr lIns="0" rIns="18288">
            <a:normAutofit/>
          </a:bodyPr>
          <a:lstStyle/>
          <a:p>
            <a:pPr marL="763588" lvl="1" indent="-4191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Wingdings" pitchFamily="2" charset="2"/>
              <a:buNone/>
              <a:defRPr/>
            </a:pPr>
            <a:endParaRPr lang="en-AU" sz="2400" b="1" dirty="0">
              <a:solidFill>
                <a:srgbClr val="1E483A"/>
              </a:solidFill>
              <a:latin typeface="Lucida Sans" pitchFamily="34" charset="0"/>
              <a:cs typeface="+mn-cs"/>
            </a:endParaRPr>
          </a:p>
          <a:p>
            <a:pPr marL="763588" lvl="1" indent="-4191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Wingdings" pitchFamily="2" charset="2"/>
              <a:buNone/>
              <a:defRPr/>
            </a:pPr>
            <a:r>
              <a:rPr lang="en-AU" sz="2400" b="1" dirty="0">
                <a:solidFill>
                  <a:srgbClr val="FFFF00"/>
                </a:solidFill>
                <a:latin typeface="+mj-lt"/>
                <a:cs typeface="+mn-cs"/>
              </a:rPr>
              <a:t>We have</a:t>
            </a:r>
          </a:p>
          <a:p>
            <a:pPr marL="763588" lvl="1" indent="-4191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Wingdings" pitchFamily="2" charset="2"/>
              <a:buNone/>
              <a:defRPr/>
            </a:pPr>
            <a:endParaRPr lang="en-AU" sz="2400" b="1" dirty="0">
              <a:solidFill>
                <a:srgbClr val="FFFF00"/>
              </a:solidFill>
              <a:latin typeface="+mj-lt"/>
              <a:cs typeface="+mn-cs"/>
            </a:endParaRPr>
          </a:p>
          <a:p>
            <a:pPr marL="763588" lvl="1" indent="-419100"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Wingdings" pitchFamily="2" charset="2"/>
              <a:buChar char="Ø"/>
              <a:defRPr/>
            </a:pPr>
            <a:r>
              <a:rPr lang="en-AU" sz="1600" dirty="0">
                <a:latin typeface="+mj-lt"/>
                <a:cs typeface="+mn-cs"/>
              </a:rPr>
              <a:t>Significant resources ,good financial standing and technical capability</a:t>
            </a:r>
          </a:p>
          <a:p>
            <a:pPr marL="763588" lvl="1" indent="-419100"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Wingdings" pitchFamily="2" charset="2"/>
              <a:buChar char="Ø"/>
              <a:defRPr/>
            </a:pPr>
            <a:endParaRPr lang="en-AU" sz="1600" dirty="0">
              <a:latin typeface="+mj-lt"/>
              <a:cs typeface="+mn-cs"/>
            </a:endParaRPr>
          </a:p>
          <a:p>
            <a:pPr marL="763588" lvl="1" indent="-419100" algn="just" fontAlgn="auto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tx2"/>
              </a:buClr>
              <a:buSzPct val="85000"/>
              <a:buFont typeface="Wingdings" pitchFamily="2" charset="2"/>
              <a:buChar char="Ø"/>
              <a:defRPr/>
            </a:pPr>
            <a:r>
              <a:rPr lang="en-AU" sz="1600" dirty="0">
                <a:latin typeface="+mj-lt"/>
                <a:cs typeface="+mn-cs"/>
              </a:rPr>
              <a:t>A long standing international experience in the field of Project Management, Engineering Design, Cost Management, Procurement and Project Delivery with reputed multinational firms. </a:t>
            </a:r>
          </a:p>
          <a:p>
            <a:pPr marL="763588" lvl="1" indent="-419100" algn="just" fontAlgn="auto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tx2"/>
              </a:buClr>
              <a:buSzPct val="85000"/>
              <a:buFont typeface="Wingdings" pitchFamily="2" charset="2"/>
              <a:buChar char="Ø"/>
              <a:defRPr/>
            </a:pPr>
            <a:endParaRPr lang="en-AU" sz="1600" dirty="0">
              <a:latin typeface="+mj-lt"/>
              <a:cs typeface="+mn-cs"/>
            </a:endParaRPr>
          </a:p>
          <a:p>
            <a:pPr marL="763588" lvl="1" indent="-419100" algn="just" fontAlgn="auto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tx2"/>
              </a:buClr>
              <a:buSzPct val="85000"/>
              <a:buFont typeface="Wingdings" pitchFamily="2" charset="2"/>
              <a:buChar char="Ø"/>
              <a:defRPr/>
            </a:pPr>
            <a:r>
              <a:rPr lang="en-AU" sz="1600" dirty="0">
                <a:latin typeface="+mj-lt"/>
                <a:cs typeface="+mn-cs"/>
              </a:rPr>
              <a:t>With a combination of </a:t>
            </a:r>
            <a:r>
              <a:rPr lang="en-AU" sz="1600" b="1" dirty="0">
                <a:latin typeface="+mj-lt"/>
                <a:cs typeface="+mn-cs"/>
              </a:rPr>
              <a:t>local knowledge combined with international exposure</a:t>
            </a:r>
            <a:r>
              <a:rPr lang="en-AU" sz="1600" dirty="0">
                <a:latin typeface="+mj-lt"/>
                <a:cs typeface="+mn-cs"/>
              </a:rPr>
              <a:t>. </a:t>
            </a:r>
          </a:p>
          <a:p>
            <a:pPr marL="763588" lvl="1" indent="-419100" algn="just" fontAlgn="auto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tx2"/>
              </a:buClr>
              <a:buSzPct val="85000"/>
              <a:buFont typeface="Wingdings" pitchFamily="2" charset="2"/>
              <a:buChar char="Ø"/>
              <a:defRPr/>
            </a:pPr>
            <a:endParaRPr lang="en-AU" sz="1600" dirty="0">
              <a:latin typeface="+mj-lt"/>
              <a:cs typeface="+mn-cs"/>
            </a:endParaRPr>
          </a:p>
          <a:p>
            <a:pPr marL="763588" lvl="1" indent="-419100" algn="just" fontAlgn="auto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tx2"/>
              </a:buClr>
              <a:buSzPct val="85000"/>
              <a:buFont typeface="Wingdings" pitchFamily="2" charset="2"/>
              <a:buChar char="Ø"/>
              <a:defRPr/>
            </a:pPr>
            <a:r>
              <a:rPr lang="en-AU" sz="1600" dirty="0">
                <a:latin typeface="+mj-lt"/>
                <a:cs typeface="+mn-cs"/>
              </a:rPr>
              <a:t>The unique advantage of running large capital expenditure programs across many countries, and diverse cultures with large multinational clients.</a:t>
            </a:r>
          </a:p>
        </p:txBody>
      </p:sp>
      <p:pic>
        <p:nvPicPr>
          <p:cNvPr id="4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43013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JANADHAAR SHUBHA PHASE 2</a:t>
            </a:r>
          </a:p>
        </p:txBody>
      </p:sp>
      <p:sp>
        <p:nvSpPr>
          <p:cNvPr id="43014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90600" y="5090315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Venkataramanan</a:t>
            </a:r>
            <a:r>
              <a:rPr lang="en-US" sz="1600" dirty="0">
                <a:latin typeface="Verdana" pitchFamily="34" charset="0"/>
              </a:rPr>
              <a:t> Associates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36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Stilt + Ground + 8 Floors</a:t>
            </a:r>
          </a:p>
        </p:txBody>
      </p:sp>
      <p:pic>
        <p:nvPicPr>
          <p:cNvPr id="45058" name="Picture 2" descr="https://is1-2.housingcdn.com/4f2250e8/b77f39699c69bd6caa6f780a410719e0/v1/_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1295400"/>
            <a:ext cx="8229600" cy="3733800"/>
          </a:xfrm>
          <a:prstGeom prst="rect">
            <a:avLst/>
          </a:prstGeom>
          <a:noFill/>
        </p:spPr>
      </p:pic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43013" name="Subtitle 2"/>
          <p:cNvSpPr txBox="1">
            <a:spLocks/>
          </p:cNvSpPr>
          <p:nvPr/>
        </p:nvSpPr>
        <p:spPr bwMode="auto">
          <a:xfrm>
            <a:off x="0" y="762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GIFT CITY, GUJARAT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endParaRPr lang="en-US" sz="20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43014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90600" y="5181600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177800" indent="-177800">
              <a:spcBef>
                <a:spcPts val="4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Architect : Jana Urban Space Foundation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12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Ground + 3 Floors ( 22 Blocks)</a:t>
            </a:r>
          </a:p>
        </p:txBody>
      </p:sp>
      <p:pic>
        <p:nvPicPr>
          <p:cNvPr id="7" name="Picture 2" descr="http://masterspmc.com/images/bt_portfolio/165/large/567183c47d50d8b3e15bc13b7a35dc3f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291989"/>
            <a:ext cx="8001000" cy="3889612"/>
          </a:xfrm>
          <a:prstGeom prst="rect">
            <a:avLst/>
          </a:prstGeom>
          <a:noFill/>
        </p:spPr>
      </p:pic>
      <p:pic>
        <p:nvPicPr>
          <p:cNvPr id="8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895353"/>
      </p:ext>
    </p:extLst>
  </p:cSld>
  <p:clrMapOvr>
    <a:masterClrMapping/>
  </p:clrMapOvr>
  <p:transition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43013" name="Subtitle 2"/>
          <p:cNvSpPr txBox="1">
            <a:spLocks/>
          </p:cNvSpPr>
          <p:nvPr/>
        </p:nvSpPr>
        <p:spPr bwMode="auto">
          <a:xfrm>
            <a:off x="0" y="762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GARDEN CITY, BANGALORE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endParaRPr lang="en-US" sz="20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43014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90600" y="5181600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177800" indent="-177800">
              <a:spcBef>
                <a:spcPts val="4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Architect : Garden City 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45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2 Basement + Ground + 14 Floors ( 23 Towers)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178527"/>
            <a:ext cx="7924800" cy="400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0939976"/>
      </p:ext>
    </p:extLst>
  </p:cSld>
  <p:clrMapOvr>
    <a:masterClrMapping/>
  </p:clrMapOvr>
  <p:transition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43013" name="Subtitle 2"/>
          <p:cNvSpPr txBox="1">
            <a:spLocks/>
          </p:cNvSpPr>
          <p:nvPr/>
        </p:nvSpPr>
        <p:spPr bwMode="auto">
          <a:xfrm>
            <a:off x="0" y="762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RAJAGIRI RETREAT CENTRE AT ALUVA, KOCHI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endParaRPr lang="en-US" sz="20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43014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90600" y="5181600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177800" indent="-177800">
              <a:spcBef>
                <a:spcPts val="4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/>
              <a:t>Aashrami</a:t>
            </a:r>
            <a:r>
              <a:rPr lang="en-US" sz="1600" dirty="0"/>
              <a:t> Consultancy and Technology </a:t>
            </a:r>
            <a:r>
              <a:rPr lang="en-US" sz="1600" dirty="0" err="1"/>
              <a:t>Pvt</a:t>
            </a:r>
            <a:r>
              <a:rPr lang="en-US" sz="1600" dirty="0"/>
              <a:t> Ltd.,</a:t>
            </a: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60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</a:t>
            </a:r>
            <a:r>
              <a:rPr lang="en-US" sz="1600" dirty="0"/>
              <a:t>2 Basement + Ground Floor  + 18 Upper Floors</a:t>
            </a:r>
            <a:endParaRPr lang="en-US" sz="1600" dirty="0">
              <a:latin typeface="Verdana" pitchFamily="34" charset="0"/>
            </a:endParaRPr>
          </a:p>
        </p:txBody>
      </p:sp>
      <p:pic>
        <p:nvPicPr>
          <p:cNvPr id="9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15" name="Picture 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575" y="1311309"/>
            <a:ext cx="8827167" cy="372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70352661"/>
      </p:ext>
    </p:extLst>
  </p:cSld>
  <p:clrMapOvr>
    <a:masterClrMapping/>
  </p:clrMapOvr>
  <p:transition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43013" name="Subtitle 2"/>
          <p:cNvSpPr txBox="1">
            <a:spLocks/>
          </p:cNvSpPr>
          <p:nvPr/>
        </p:nvSpPr>
        <p:spPr bwMode="auto">
          <a:xfrm>
            <a:off x="0" y="762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BRIGADE CALADIUM, BANGALORE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endParaRPr lang="en-US" sz="20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43014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90600" y="5181600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Architect : Zachariah Consultants</a:t>
            </a:r>
            <a:r>
              <a:rPr lang="en-US" sz="1600" dirty="0"/>
              <a:t>,</a:t>
            </a: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43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</a:t>
            </a:r>
            <a:r>
              <a:rPr lang="en-US" sz="1600" dirty="0"/>
              <a:t> Basement + Ground Floor  + 13 Upper Floors</a:t>
            </a:r>
            <a:endParaRPr lang="en-US" sz="1600" dirty="0">
              <a:latin typeface="Verdana" pitchFamily="34" charset="0"/>
            </a:endParaRPr>
          </a:p>
        </p:txBody>
      </p:sp>
      <p:pic>
        <p:nvPicPr>
          <p:cNvPr id="9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375" y="1184320"/>
            <a:ext cx="8302625" cy="393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4927068"/>
      </p:ext>
    </p:extLst>
  </p:cSld>
  <p:clrMapOvr>
    <a:masterClrMapping/>
  </p:clrMapOvr>
  <p:transition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43013" name="Subtitle 2"/>
          <p:cNvSpPr txBox="1">
            <a:spLocks/>
          </p:cNvSpPr>
          <p:nvPr/>
        </p:nvSpPr>
        <p:spPr bwMode="auto">
          <a:xfrm>
            <a:off x="0" y="762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OZONE URBANA AURA</a:t>
            </a:r>
          </a:p>
        </p:txBody>
      </p:sp>
      <p:sp>
        <p:nvSpPr>
          <p:cNvPr id="43014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90600" y="5166515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 Kembhavi Architects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18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Stilt + 4 Floors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76" y="1223699"/>
            <a:ext cx="8150224" cy="381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93548"/>
      </p:ext>
    </p:extLst>
  </p:cSld>
  <p:clrMapOvr>
    <a:masterClrMapping/>
  </p:clrMapOvr>
  <p:transition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43013" name="Subtitle 2"/>
          <p:cNvSpPr txBox="1">
            <a:spLocks/>
          </p:cNvSpPr>
          <p:nvPr/>
        </p:nvSpPr>
        <p:spPr bwMode="auto">
          <a:xfrm>
            <a:off x="0" y="762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VERVE ON THE CURVE, BANGALORE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endParaRPr lang="en-US" sz="20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43014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90600" y="5181600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177800" indent="-177800">
              <a:spcBef>
                <a:spcPts val="4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/>
              <a:t>Synergy,</a:t>
            </a: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15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</a:t>
            </a:r>
            <a:r>
              <a:rPr lang="en-US" sz="1600" dirty="0"/>
              <a:t> Basement + Ground Floor  + 4 Upper Floors</a:t>
            </a:r>
            <a:endParaRPr lang="en-US" sz="1600" dirty="0">
              <a:latin typeface="Verdana" pitchFamily="34" charset="0"/>
            </a:endParaRPr>
          </a:p>
        </p:txBody>
      </p:sp>
      <p:pic>
        <p:nvPicPr>
          <p:cNvPr id="9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219200"/>
            <a:ext cx="787181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63789"/>
      </p:ext>
    </p:extLst>
  </p:cSld>
  <p:clrMapOvr>
    <a:masterClrMapping/>
  </p:clrMapOvr>
  <p:transition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43013" name="Subtitle 2"/>
          <p:cNvSpPr txBox="1">
            <a:spLocks/>
          </p:cNvSpPr>
          <p:nvPr/>
        </p:nvSpPr>
        <p:spPr bwMode="auto">
          <a:xfrm>
            <a:off x="0" y="762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FORTIUS I V C ROAD VILLAS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endParaRPr lang="en-US" sz="20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43014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90600" y="5090315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R S P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11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Ground + 2 Floors ( 104 Villas)</a:t>
            </a:r>
          </a:p>
        </p:txBody>
      </p:sp>
      <p:pic>
        <p:nvPicPr>
          <p:cNvPr id="93186" name="Picture 2" descr="C:\Users\Administrator\AppData\Local\Microsoft\Windows\Temporary Internet Files\Content.Outlook\KS04FD93\95villa-view-02 (2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3400" y="1295400"/>
            <a:ext cx="8229600" cy="3733800"/>
          </a:xfrm>
          <a:prstGeom prst="rect">
            <a:avLst/>
          </a:prstGeom>
          <a:noFill/>
        </p:spPr>
      </p:pic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87096"/>
      </p:ext>
    </p:extLst>
  </p:cSld>
  <p:clrMapOvr>
    <a:masterClrMapping/>
  </p:clrMapOvr>
  <p:transition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43013" name="Subtitle 2"/>
          <p:cNvSpPr txBox="1">
            <a:spLocks/>
          </p:cNvSpPr>
          <p:nvPr/>
        </p:nvSpPr>
        <p:spPr bwMode="auto">
          <a:xfrm>
            <a:off x="0" y="6858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Ozone Urbana Alcove</a:t>
            </a:r>
          </a:p>
        </p:txBody>
      </p:sp>
      <p:sp>
        <p:nvSpPr>
          <p:cNvPr id="43014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9600" y="1219200"/>
            <a:ext cx="8153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90600" y="5029200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Kembhavi</a:t>
            </a:r>
            <a:r>
              <a:rPr lang="en-US" sz="1600" dirty="0">
                <a:latin typeface="Verdana" pitchFamily="34" charset="0"/>
              </a:rPr>
              <a:t> Architects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15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Basement + Ground + 3 Floors</a:t>
            </a:r>
          </a:p>
        </p:txBody>
      </p:sp>
      <p:pic>
        <p:nvPicPr>
          <p:cNvPr id="8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5224997"/>
      </p:ext>
    </p:extLst>
  </p:cSld>
  <p:clrMapOvr>
    <a:masterClrMapping/>
  </p:clrMapOvr>
  <p:transition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43013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N V T ORCHID GARDENS</a:t>
            </a:r>
          </a:p>
        </p:txBody>
      </p:sp>
      <p:sp>
        <p:nvSpPr>
          <p:cNvPr id="43014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715000" y="2514600"/>
            <a:ext cx="3124200" cy="1766637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N V T Life Style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10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Ground + 2 Floors (56 Villas)</a:t>
            </a:r>
          </a:p>
        </p:txBody>
      </p:sp>
      <p:pic>
        <p:nvPicPr>
          <p:cNvPr id="83970" name="Picture 2" descr="https://is6.cfcdn.com/is/p/t20/1280x800/public/images/apartments/original_img/7nk6te.gif?ts=145336651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9600" y="1371600"/>
            <a:ext cx="4914900" cy="4572000"/>
          </a:xfrm>
          <a:prstGeom prst="rect">
            <a:avLst/>
          </a:prstGeom>
          <a:noFill/>
        </p:spPr>
      </p:pic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3585893"/>
      </p:ext>
    </p:extLst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608"/>
            <a:ext cx="9144000" cy="762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/>
              <a:t>Some of Our Clients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0" y="914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REAL ESTATE &amp; COMMERCIAL</a:t>
            </a:r>
          </a:p>
        </p:txBody>
      </p:sp>
      <p:pic>
        <p:nvPicPr>
          <p:cNvPr id="16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28600" y="457200"/>
            <a:ext cx="1295400" cy="121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685799" y="1752599"/>
            <a:ext cx="1397391" cy="1219200"/>
          </a:xfrm>
          <a:prstGeom prst="round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2806504" y="1753169"/>
            <a:ext cx="1397391" cy="1219200"/>
          </a:xfrm>
          <a:prstGeom prst="round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4841926" y="1752599"/>
            <a:ext cx="1397391" cy="1219200"/>
          </a:xfrm>
          <a:prstGeom prst="round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6896200" y="1752600"/>
            <a:ext cx="1397391" cy="1219200"/>
          </a:xfrm>
          <a:prstGeom prst="round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85800" y="3331192"/>
            <a:ext cx="1397391" cy="1219200"/>
          </a:xfrm>
          <a:prstGeom prst="round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2806504" y="3331192"/>
            <a:ext cx="1397391" cy="1219200"/>
          </a:xfrm>
          <a:prstGeom prst="round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4870352" y="3331192"/>
            <a:ext cx="1397391" cy="1219200"/>
          </a:xfrm>
          <a:prstGeom prst="round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934200" y="3331192"/>
            <a:ext cx="1397391" cy="1219200"/>
          </a:xfrm>
          <a:prstGeom prst="round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685799" y="4877462"/>
            <a:ext cx="1397391" cy="1219200"/>
          </a:xfrm>
          <a:prstGeom prst="round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2806504" y="4869480"/>
            <a:ext cx="1397391" cy="1219200"/>
          </a:xfrm>
          <a:prstGeom prst="round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4847613" y="4869480"/>
            <a:ext cx="1397391" cy="1219200"/>
          </a:xfrm>
          <a:prstGeom prst="round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6934199" y="4869480"/>
            <a:ext cx="1397391" cy="1219200"/>
          </a:xfrm>
          <a:prstGeom prst="round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43013" name="Subtitle 2"/>
          <p:cNvSpPr txBox="1">
            <a:spLocks/>
          </p:cNvSpPr>
          <p:nvPr/>
        </p:nvSpPr>
        <p:spPr bwMode="auto">
          <a:xfrm>
            <a:off x="0" y="6858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EMBASSY SPRINGS VILLAS</a:t>
            </a:r>
          </a:p>
        </p:txBody>
      </p:sp>
      <p:sp>
        <p:nvSpPr>
          <p:cNvPr id="43014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90600" y="5029200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A F W Singapore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10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Ground + 1 Floors + Terrace (300 Villas)</a:t>
            </a:r>
          </a:p>
        </p:txBody>
      </p:sp>
      <p:pic>
        <p:nvPicPr>
          <p:cNvPr id="8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131045"/>
            <a:ext cx="7543800" cy="385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84788"/>
      </p:ext>
    </p:extLst>
  </p:cSld>
  <p:clrMapOvr>
    <a:masterClrMapping/>
  </p:clrMapOvr>
  <p:transition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43013" name="Subtitle 2"/>
          <p:cNvSpPr txBox="1">
            <a:spLocks/>
          </p:cNvSpPr>
          <p:nvPr/>
        </p:nvSpPr>
        <p:spPr bwMode="auto">
          <a:xfrm>
            <a:off x="0" y="6858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OZONE URBANA PAVILION</a:t>
            </a:r>
          </a:p>
        </p:txBody>
      </p:sp>
      <p:sp>
        <p:nvSpPr>
          <p:cNvPr id="43014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90600" y="5029200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R S P Consultants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26.7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Stilt + Ground + 7 Floors (5 Blocks 10 Towers)</a:t>
            </a:r>
          </a:p>
        </p:txBody>
      </p:sp>
      <p:pic>
        <p:nvPicPr>
          <p:cNvPr id="8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F845589-E204-4EA3-8F44-4045BACA8D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75" y="1219200"/>
            <a:ext cx="8194431" cy="377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48271"/>
      </p:ext>
    </p:extLst>
  </p:cSld>
  <p:clrMapOvr>
    <a:masterClrMapping/>
  </p:clrMapOvr>
  <p:transition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43013" name="Subtitle 2"/>
          <p:cNvSpPr txBox="1">
            <a:spLocks/>
          </p:cNvSpPr>
          <p:nvPr/>
        </p:nvSpPr>
        <p:spPr bwMode="auto">
          <a:xfrm>
            <a:off x="0" y="6858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OZONE URBANA AVENUE</a:t>
            </a:r>
          </a:p>
        </p:txBody>
      </p:sp>
      <p:sp>
        <p:nvSpPr>
          <p:cNvPr id="43014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90600" y="5029200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R S P Consultants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43.3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Basement + Ground + 12 Floors ( 23 Towers)</a:t>
            </a:r>
          </a:p>
        </p:txBody>
      </p:sp>
      <p:pic>
        <p:nvPicPr>
          <p:cNvPr id="8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D5E3071-E70F-4141-A8B4-C5A61F17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76325"/>
            <a:ext cx="762000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84527"/>
      </p:ext>
    </p:extLst>
  </p:cSld>
  <p:clrMapOvr>
    <a:masterClrMapping/>
  </p:clrMapOvr>
  <p:transition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43013" name="Subtitle 2"/>
          <p:cNvSpPr txBox="1">
            <a:spLocks/>
          </p:cNvSpPr>
          <p:nvPr/>
        </p:nvSpPr>
        <p:spPr bwMode="auto">
          <a:xfrm>
            <a:off x="0" y="6858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EMBASSY SPRINGS APARTMENTS</a:t>
            </a:r>
          </a:p>
        </p:txBody>
      </p:sp>
      <p:sp>
        <p:nvSpPr>
          <p:cNvPr id="43014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90600" y="5029200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Synergy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50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Basement + Ground + 14 Floors ( 5 Towers)</a:t>
            </a:r>
          </a:p>
        </p:txBody>
      </p:sp>
      <p:pic>
        <p:nvPicPr>
          <p:cNvPr id="8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B31D144-C84E-4FD0-A768-8F7D719B91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75" y="1206441"/>
            <a:ext cx="8150226" cy="377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81742"/>
      </p:ext>
    </p:extLst>
  </p:cSld>
  <p:clrMapOvr>
    <a:masterClrMapping/>
  </p:clrMapOvr>
  <p:transition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3382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PRESTIGE HILLSIDE GATEWAY</a:t>
            </a: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066800" y="4988689"/>
            <a:ext cx="6781800" cy="122495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Zachariah Consultants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62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3 Basements + Ground + 18 Floors + Terrace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 Status : Design Completed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13" name="Picture 12" descr="A circuit board&#10;&#10;Description generated with very high confidence">
            <a:extLst>
              <a:ext uri="{FF2B5EF4-FFF2-40B4-BE49-F238E27FC236}">
                <a16:creationId xmlns:a16="http://schemas.microsoft.com/office/drawing/2014/main" id="{C5BCF555-6B70-45B9-AD6F-22BE513E6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74" y="982662"/>
            <a:ext cx="8302625" cy="401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87700"/>
      </p:ext>
    </p:extLst>
  </p:cSld>
  <p:clrMapOvr>
    <a:masterClrMapping/>
  </p:clrMapOvr>
  <p:transition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3382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PRESTIGE HILLSIDE GATEWAY</a:t>
            </a: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13" name="Picture 12" descr="A tall building in a city&#10;&#10;Description generated with very high confidence">
            <a:extLst>
              <a:ext uri="{FF2B5EF4-FFF2-40B4-BE49-F238E27FC236}">
                <a16:creationId xmlns:a16="http://schemas.microsoft.com/office/drawing/2014/main" id="{40B860F9-2199-423B-8C39-449AE75C8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996194"/>
            <a:ext cx="8527055" cy="502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69241"/>
      </p:ext>
    </p:extLst>
  </p:cSld>
  <p:clrMapOvr>
    <a:masterClrMapping/>
  </p:clrMapOvr>
  <p:transition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3382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PRESTIGE HILLSIDE GATEWAY</a:t>
            </a: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3" name="Picture 2" descr="A picture containing sky, fence, water, outdoor&#10;&#10;Description generated with high confidence">
            <a:extLst>
              <a:ext uri="{FF2B5EF4-FFF2-40B4-BE49-F238E27FC236}">
                <a16:creationId xmlns:a16="http://schemas.microsoft.com/office/drawing/2014/main" id="{F0A67E07-B5A6-4726-A005-E37A954D83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09" y="993011"/>
            <a:ext cx="3899591" cy="2435990"/>
          </a:xfrm>
          <a:prstGeom prst="rect">
            <a:avLst/>
          </a:prstGeom>
        </p:spPr>
      </p:pic>
      <p:pic>
        <p:nvPicPr>
          <p:cNvPr id="5" name="Picture 4" descr="A close up of an old building&#10;&#10;Description generated with high confidence">
            <a:extLst>
              <a:ext uri="{FF2B5EF4-FFF2-40B4-BE49-F238E27FC236}">
                <a16:creationId xmlns:a16="http://schemas.microsoft.com/office/drawing/2014/main" id="{1589B1ED-9237-44E6-B9B4-B70FB6632C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1028700"/>
            <a:ext cx="3929408" cy="2391469"/>
          </a:xfrm>
          <a:prstGeom prst="rect">
            <a:avLst/>
          </a:prstGeom>
        </p:spPr>
      </p:pic>
      <p:pic>
        <p:nvPicPr>
          <p:cNvPr id="14" name="Picture 13" descr="A pile of dirt&#10;&#10;Description generated with very high confidence">
            <a:extLst>
              <a:ext uri="{FF2B5EF4-FFF2-40B4-BE49-F238E27FC236}">
                <a16:creationId xmlns:a16="http://schemas.microsoft.com/office/drawing/2014/main" id="{58B140CF-721A-45E3-A92F-0C8A78B18D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92" y="3505200"/>
            <a:ext cx="3929408" cy="2628900"/>
          </a:xfrm>
          <a:prstGeom prst="rect">
            <a:avLst/>
          </a:prstGeom>
        </p:spPr>
      </p:pic>
      <p:pic>
        <p:nvPicPr>
          <p:cNvPr id="16" name="Picture 15" descr="A wooden bridge&#10;&#10;Description generated with high confidence">
            <a:extLst>
              <a:ext uri="{FF2B5EF4-FFF2-40B4-BE49-F238E27FC236}">
                <a16:creationId xmlns:a16="http://schemas.microsoft.com/office/drawing/2014/main" id="{7D340665-0939-446E-86E9-A9A4C7B436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3500061"/>
            <a:ext cx="3929408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71979"/>
      </p:ext>
    </p:extLst>
  </p:cSld>
  <p:clrMapOvr>
    <a:masterClrMapping/>
  </p:clrMapOvr>
  <p:transition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3382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INKEL – ANGAMALY BUILDING 2 &amp; 3</a:t>
            </a: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066800" y="4988689"/>
            <a:ext cx="6781800" cy="122495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Concepetual</a:t>
            </a:r>
            <a:r>
              <a:rPr lang="en-US" sz="1600" dirty="0">
                <a:latin typeface="Verdana" pitchFamily="34" charset="0"/>
              </a:rPr>
              <a:t> Design Studio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23.4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Ground + 6 Floors +  Terrace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Status : On Going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C883200-5E5C-44C2-A546-657DC527D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109" y="1031152"/>
            <a:ext cx="5877781" cy="391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2511"/>
      </p:ext>
    </p:extLst>
  </p:cSld>
  <p:clrMapOvr>
    <a:masterClrMapping/>
  </p:clrMapOvr>
  <p:transition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3382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RHYTHM OF LIFE - 8 VILLAS</a:t>
            </a: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066800" y="4988689"/>
            <a:ext cx="6781800" cy="122495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Kembhavi</a:t>
            </a:r>
            <a:r>
              <a:rPr lang="en-US" sz="1600" dirty="0">
                <a:latin typeface="Verdana" pitchFamily="34" charset="0"/>
              </a:rPr>
              <a:t> Architects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7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Ground + 1 Upper Floor + Terrace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Status : Design Completed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3" name="Picture 2" descr="A picture containing building, outdoor, tree, house&#10;&#10;Description generated with very high confidence">
            <a:extLst>
              <a:ext uri="{FF2B5EF4-FFF2-40B4-BE49-F238E27FC236}">
                <a16:creationId xmlns:a16="http://schemas.microsoft.com/office/drawing/2014/main" id="{0D0E6E69-E981-4CA5-BED6-42A664AE4E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816" y="1004786"/>
            <a:ext cx="8228784" cy="402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67607"/>
      </p:ext>
    </p:extLst>
  </p:cSld>
  <p:clrMapOvr>
    <a:masterClrMapping/>
  </p:clrMapOvr>
  <p:transition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3382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THE CLUB 44</a:t>
            </a: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066800" y="4988689"/>
            <a:ext cx="6781800" cy="122495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Sajith and </a:t>
            </a:r>
            <a:r>
              <a:rPr lang="en-US" sz="1600" dirty="0" err="1">
                <a:latin typeface="Verdana" pitchFamily="34" charset="0"/>
              </a:rPr>
              <a:t>Vivek</a:t>
            </a:r>
            <a:r>
              <a:rPr lang="en-US" sz="1600" dirty="0">
                <a:latin typeface="Verdana" pitchFamily="34" charset="0"/>
              </a:rPr>
              <a:t>, Chennai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7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Ground + 1 Upper Floor + Terrace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Status : Design Completed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6" name="Picture 5" descr="A large brick building&#10;&#10;Description generated with very high confidence">
            <a:extLst>
              <a:ext uri="{FF2B5EF4-FFF2-40B4-BE49-F238E27FC236}">
                <a16:creationId xmlns:a16="http://schemas.microsoft.com/office/drawing/2014/main" id="{C5D9C234-01BA-4C86-80A0-4AA4BC489B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75" y="1040296"/>
            <a:ext cx="8851512" cy="39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72031"/>
      </p:ext>
    </p:extLst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608"/>
            <a:ext cx="9144000" cy="762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/>
              <a:t>Some of Our Clients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0" y="914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REAL ESTATE &amp; COMMERCIAL</a:t>
            </a:r>
          </a:p>
        </p:txBody>
      </p:sp>
      <p:pic>
        <p:nvPicPr>
          <p:cNvPr id="16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28600" y="457200"/>
            <a:ext cx="1295400" cy="121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685800" y="3331192"/>
            <a:ext cx="1397391" cy="1219200"/>
          </a:xfrm>
          <a:prstGeom prst="round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2806504" y="3331192"/>
            <a:ext cx="1397391" cy="1219200"/>
          </a:xfrm>
          <a:prstGeom prst="round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4851351" y="3331192"/>
            <a:ext cx="1397391" cy="1219200"/>
          </a:xfrm>
          <a:prstGeom prst="round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25" b="12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685800" y="1779896"/>
            <a:ext cx="1397391" cy="1219200"/>
          </a:xfrm>
          <a:prstGeom prst="round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2806503" y="1779896"/>
            <a:ext cx="1397391" cy="1219200"/>
          </a:xfrm>
          <a:prstGeom prst="round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6910985" y="1740160"/>
            <a:ext cx="1397391" cy="1219200"/>
          </a:xfrm>
          <a:prstGeom prst="round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4851350" y="1740160"/>
            <a:ext cx="1397391" cy="1219200"/>
          </a:xfrm>
          <a:prstGeom prst="round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25" b="12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7">
            <a:extLst>
              <a:ext uri="{FF2B5EF4-FFF2-40B4-BE49-F238E27FC236}">
                <a16:creationId xmlns:a16="http://schemas.microsoft.com/office/drawing/2014/main" id="{407364A5-73D8-49C6-B7F9-1B7204A7EAD5}"/>
              </a:ext>
            </a:extLst>
          </p:cNvPr>
          <p:cNvSpPr/>
          <p:nvPr/>
        </p:nvSpPr>
        <p:spPr>
          <a:xfrm>
            <a:off x="6910985" y="3331192"/>
            <a:ext cx="1397391" cy="1219200"/>
          </a:xfrm>
          <a:prstGeom prst="round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7">
            <a:extLst>
              <a:ext uri="{FF2B5EF4-FFF2-40B4-BE49-F238E27FC236}">
                <a16:creationId xmlns:a16="http://schemas.microsoft.com/office/drawing/2014/main" id="{44710849-0FA7-475C-8173-4427C89EB71A}"/>
              </a:ext>
            </a:extLst>
          </p:cNvPr>
          <p:cNvSpPr/>
          <p:nvPr/>
        </p:nvSpPr>
        <p:spPr>
          <a:xfrm>
            <a:off x="685800" y="4759316"/>
            <a:ext cx="1397391" cy="1219200"/>
          </a:xfrm>
          <a:prstGeom prst="round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8">
            <a:extLst>
              <a:ext uri="{FF2B5EF4-FFF2-40B4-BE49-F238E27FC236}">
                <a16:creationId xmlns:a16="http://schemas.microsoft.com/office/drawing/2014/main" id="{269019FC-4E8E-467B-AEA2-94697A0DBB84}"/>
              </a:ext>
            </a:extLst>
          </p:cNvPr>
          <p:cNvSpPr/>
          <p:nvPr/>
        </p:nvSpPr>
        <p:spPr>
          <a:xfrm>
            <a:off x="2806502" y="4759316"/>
            <a:ext cx="1397391" cy="1219200"/>
          </a:xfrm>
          <a:prstGeom prst="round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25" b="12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8">
            <a:extLst>
              <a:ext uri="{FF2B5EF4-FFF2-40B4-BE49-F238E27FC236}">
                <a16:creationId xmlns:a16="http://schemas.microsoft.com/office/drawing/2014/main" id="{38B648F5-4222-44A7-BA58-8DE83AC313CB}"/>
              </a:ext>
            </a:extLst>
          </p:cNvPr>
          <p:cNvSpPr/>
          <p:nvPr/>
        </p:nvSpPr>
        <p:spPr>
          <a:xfrm>
            <a:off x="4851349" y="4762629"/>
            <a:ext cx="1397391" cy="1219200"/>
          </a:xfrm>
          <a:prstGeom prst="round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25" b="12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28">
            <a:extLst>
              <a:ext uri="{FF2B5EF4-FFF2-40B4-BE49-F238E27FC236}">
                <a16:creationId xmlns:a16="http://schemas.microsoft.com/office/drawing/2014/main" id="{05443C15-7872-40C0-A4DE-49D119070F28}"/>
              </a:ext>
            </a:extLst>
          </p:cNvPr>
          <p:cNvSpPr/>
          <p:nvPr/>
        </p:nvSpPr>
        <p:spPr>
          <a:xfrm>
            <a:off x="6910984" y="4724400"/>
            <a:ext cx="1397391" cy="1219200"/>
          </a:xfrm>
          <a:prstGeom prst="round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25" b="12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282078"/>
      </p:ext>
    </p:extLst>
  </p:cSld>
  <p:clrMapOvr>
    <a:masterClrMapping/>
  </p:clrMapOvr>
  <p:transition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3382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ICLOUD - WINDS OF CHANGE</a:t>
            </a: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066800" y="4988689"/>
            <a:ext cx="6781800" cy="122495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Sajith and </a:t>
            </a:r>
            <a:r>
              <a:rPr lang="en-US" sz="1600" dirty="0" err="1">
                <a:latin typeface="Verdana" pitchFamily="34" charset="0"/>
              </a:rPr>
              <a:t>Vivek</a:t>
            </a:r>
            <a:r>
              <a:rPr lang="en-US" sz="1600" dirty="0">
                <a:latin typeface="Verdana" pitchFamily="34" charset="0"/>
              </a:rPr>
              <a:t>, Chennai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7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Ground + 1 Upper Floor + Terrace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Status : Design Completed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4" name="Picture 3" descr="A view of a house&#10;&#10;Description generated with very high confidence">
            <a:extLst>
              <a:ext uri="{FF2B5EF4-FFF2-40B4-BE49-F238E27FC236}">
                <a16:creationId xmlns:a16="http://schemas.microsoft.com/office/drawing/2014/main" id="{999BDE17-7910-47C3-9A67-9BC05AA37E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1053816"/>
            <a:ext cx="7315200" cy="382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43975"/>
      </p:ext>
    </p:extLst>
  </p:cSld>
  <p:clrMapOvr>
    <a:masterClrMapping/>
  </p:clrMapOvr>
  <p:transition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43013" name="Subtitle 2"/>
          <p:cNvSpPr txBox="1">
            <a:spLocks/>
          </p:cNvSpPr>
          <p:nvPr/>
        </p:nvSpPr>
        <p:spPr bwMode="auto">
          <a:xfrm>
            <a:off x="0" y="609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SHOBHA GIFT CITY, AHMEDABAD</a:t>
            </a:r>
          </a:p>
        </p:txBody>
      </p:sp>
      <p:sp>
        <p:nvSpPr>
          <p:cNvPr id="43014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486400" y="2057400"/>
            <a:ext cx="3352800" cy="285001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Shobha Limited, Bangalore 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105 Meters Tower A &amp; B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Basement + Ground + 33 Floors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Design : Ongoing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3" name="Picture 2" descr="A view of a tall building&#10;&#10;Description automatically generated">
            <a:extLst>
              <a:ext uri="{FF2B5EF4-FFF2-40B4-BE49-F238E27FC236}">
                <a16:creationId xmlns:a16="http://schemas.microsoft.com/office/drawing/2014/main" id="{662B0332-9BF4-405B-8574-BDA43309BF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982662"/>
            <a:ext cx="4953000" cy="518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4601"/>
      </p:ext>
    </p:extLst>
  </p:cSld>
  <p:clrMapOvr>
    <a:masterClrMapping/>
  </p:clrMapOvr>
  <p:transition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3382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SANKALP TEMPLE TREE</a:t>
            </a: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066800" y="4988689"/>
            <a:ext cx="6781800" cy="122495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Vernekar</a:t>
            </a:r>
            <a:r>
              <a:rPr lang="en-US" sz="1600" dirty="0">
                <a:latin typeface="Verdana" pitchFamily="34" charset="0"/>
              </a:rPr>
              <a:t> and Associates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25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Basement + Ground + 7 Floors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Status : Design Completed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3" name="Picture 2" descr="A tall building in a city&#10;&#10;Description automatically generated">
            <a:extLst>
              <a:ext uri="{FF2B5EF4-FFF2-40B4-BE49-F238E27FC236}">
                <a16:creationId xmlns:a16="http://schemas.microsoft.com/office/drawing/2014/main" id="{E1A74A90-E33D-46B9-9993-79760E628F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75" y="1021774"/>
            <a:ext cx="8302625" cy="400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85555"/>
      </p:ext>
    </p:extLst>
  </p:cSld>
  <p:clrMapOvr>
    <a:masterClrMapping/>
  </p:clrMapOvr>
  <p:transition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3382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SAMUDHURA ASPIRE, BANGLAORE</a:t>
            </a: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066800" y="4988689"/>
            <a:ext cx="6781800" cy="122495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Samudhura</a:t>
            </a: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32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Basement + Ground + 7 Floors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Status : Design Completed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69B8BFC-8209-41BE-BF61-39FFF801BB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700" y="1045506"/>
            <a:ext cx="6324600" cy="398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48142"/>
      </p:ext>
    </p:extLst>
  </p:cSld>
  <p:clrMapOvr>
    <a:masterClrMapping/>
  </p:clrMapOvr>
  <p:transition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3382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BASHYAAM CROWN RESIDENCIES, KOYAMBEDU CHENNAI</a:t>
            </a: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824468" y="2216295"/>
            <a:ext cx="3182618" cy="260379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cNT</a:t>
            </a:r>
            <a:r>
              <a:rPr lang="en-US" sz="1600" dirty="0">
                <a:latin typeface="Verdana" pitchFamily="34" charset="0"/>
              </a:rPr>
              <a:t> Architects</a:t>
            </a:r>
          </a:p>
          <a:p>
            <a:pPr marL="0" lvl="1">
              <a:spcBef>
                <a:spcPct val="20000"/>
              </a:spcBef>
              <a:buClr>
                <a:schemeClr val="bg2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102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2 Basement + Stilt + 29 Floors + Terrace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endParaRPr lang="en-US" sz="1600" dirty="0">
              <a:latin typeface="Verdana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Status : Design Under Process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7839C8C-AACD-47A9-A256-6B10515630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932" y="979487"/>
            <a:ext cx="5227892" cy="514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38714"/>
      </p:ext>
    </p:extLst>
  </p:cSld>
  <p:clrMapOvr>
    <a:masterClrMapping/>
  </p:clrMapOvr>
  <p:transition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3382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ESTEEM SOUTH PARK</a:t>
            </a: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066800" y="4988689"/>
            <a:ext cx="6781800" cy="122495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Architect Inc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49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Basement + Ground + 14 Floors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Status : Design Ongoing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3" name="Picture 2" descr="A picture containing building, apartment building, tower&#10;&#10;Description automatically generated">
            <a:extLst>
              <a:ext uri="{FF2B5EF4-FFF2-40B4-BE49-F238E27FC236}">
                <a16:creationId xmlns:a16="http://schemas.microsoft.com/office/drawing/2014/main" id="{F65C2E19-E4AD-4E23-977A-523B4D9FE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798" y="1173751"/>
            <a:ext cx="6539802" cy="374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4053"/>
      </p:ext>
    </p:extLst>
  </p:cSld>
  <p:clrMapOvr>
    <a:masterClrMapping/>
  </p:clrMapOvr>
  <p:transition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3382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AMARA RAJA APARTMENTS AT TIRUPATHI</a:t>
            </a: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066800" y="4988689"/>
            <a:ext cx="6781800" cy="122495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Kembhavi Architects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15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Stilt + Ground + 4 Floors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Status : Design Ongoing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F36986E-50D9-45E9-B6F9-04FE6125F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558" y="1116043"/>
            <a:ext cx="6662536" cy="382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99630"/>
      </p:ext>
    </p:extLst>
  </p:cSld>
  <p:clrMapOvr>
    <a:masterClrMapping/>
  </p:clrMapOvr>
  <p:transition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RESIDENTIAL PROJECTS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3382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B R </a:t>
            </a:r>
            <a:r>
              <a:rPr lang="en-US" sz="2000" b="1" dirty="0" err="1">
                <a:solidFill>
                  <a:srgbClr val="FFFF00"/>
                </a:solidFill>
                <a:latin typeface="Verdana" pitchFamily="34" charset="0"/>
              </a:rPr>
              <a:t>R</a:t>
            </a: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 CLASSIC PHASE 1</a:t>
            </a: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066800" y="4988689"/>
            <a:ext cx="6781800" cy="122495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15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Ground + 5 Floors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Status : Design Ongoing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3" name="Picture 2" descr="A picture containing apartment building, building&#10;&#10;Description automatically generated">
            <a:extLst>
              <a:ext uri="{FF2B5EF4-FFF2-40B4-BE49-F238E27FC236}">
                <a16:creationId xmlns:a16="http://schemas.microsoft.com/office/drawing/2014/main" id="{175C2E05-6DF1-6A38-01C0-59FB8FBF2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990600"/>
            <a:ext cx="7105650" cy="399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29284"/>
      </p:ext>
    </p:extLst>
  </p:cSld>
  <p:clrMapOvr>
    <a:masterClrMapping/>
  </p:clrMapOvr>
  <p:transition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0480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54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INDUSTRIAL PROJECTS</a:t>
            </a:r>
            <a:endParaRPr lang="en-AU" sz="9600" b="1" dirty="0">
              <a:solidFill>
                <a:srgbClr val="FFC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INDUSTRIAL PROJECTS</a:t>
            </a:r>
          </a:p>
        </p:txBody>
      </p:sp>
      <p:sp>
        <p:nvSpPr>
          <p:cNvPr id="18437" name="Subtitle 2"/>
          <p:cNvSpPr txBox="1">
            <a:spLocks/>
          </p:cNvSpPr>
          <p:nvPr/>
        </p:nvSpPr>
        <p:spPr bwMode="auto">
          <a:xfrm>
            <a:off x="0" y="914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Bosch Rexroth, </a:t>
            </a:r>
            <a:r>
              <a:rPr lang="en-US" sz="2000" b="1" dirty="0" err="1">
                <a:solidFill>
                  <a:srgbClr val="FFFF00"/>
                </a:solidFill>
                <a:latin typeface="Verdana" pitchFamily="34" charset="0"/>
              </a:rPr>
              <a:t>Ahamedabad</a:t>
            </a:r>
            <a:endParaRPr lang="en-US" sz="20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pic>
        <p:nvPicPr>
          <p:cNvPr id="18438" name="Picture 2" descr="http://www.engrreview.com/Editorial_pages/2013/05/images/ER_May-13_Infocus-21_Bosch-Rexroth_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3400" y="1600200"/>
            <a:ext cx="8153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90600" y="5029200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Venkataramanan</a:t>
            </a:r>
            <a:r>
              <a:rPr lang="en-US" sz="1600" dirty="0">
                <a:latin typeface="Verdana" pitchFamily="34" charset="0"/>
              </a:rPr>
              <a:t> Associates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Project Features: Main Production Hanger &amp; Other Facilities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Design Status : Completed</a:t>
            </a:r>
          </a:p>
        </p:txBody>
      </p:sp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608"/>
            <a:ext cx="9144000" cy="762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/>
              <a:t>Some of Our Clients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0" y="914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INDUSTRIAL &amp; COROPORATE</a:t>
            </a:r>
          </a:p>
        </p:txBody>
      </p:sp>
      <p:pic>
        <p:nvPicPr>
          <p:cNvPr id="16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28600" y="457200"/>
            <a:ext cx="1295400" cy="121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685800" y="3331192"/>
            <a:ext cx="1397391" cy="1219200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2806504" y="3331192"/>
            <a:ext cx="1397391" cy="1219200"/>
          </a:xfrm>
          <a:prstGeom prst="round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25" b="12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4851351" y="3331192"/>
            <a:ext cx="1397391" cy="1219200"/>
          </a:xfrm>
          <a:prstGeom prst="round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25" b="12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685800" y="1779896"/>
            <a:ext cx="1397391" cy="1219200"/>
          </a:xfrm>
          <a:prstGeom prst="round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2806503" y="1779896"/>
            <a:ext cx="1397391" cy="1219200"/>
          </a:xfrm>
          <a:prstGeom prst="round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4858744" y="1779896"/>
            <a:ext cx="1397391" cy="1219200"/>
          </a:xfrm>
          <a:prstGeom prst="round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6910985" y="1740160"/>
            <a:ext cx="1397391" cy="1219200"/>
          </a:xfrm>
          <a:prstGeom prst="round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910985" y="3331192"/>
            <a:ext cx="1397391" cy="1219200"/>
          </a:xfrm>
          <a:prstGeom prst="round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685800" y="4849504"/>
            <a:ext cx="1397391" cy="1219200"/>
          </a:xfrm>
          <a:prstGeom prst="round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2806504" y="4849504"/>
            <a:ext cx="1397391" cy="1219200"/>
          </a:xfrm>
          <a:prstGeom prst="round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84285"/>
      </p:ext>
    </p:extLst>
  </p:cSld>
  <p:clrMapOvr>
    <a:masterClrMapping/>
  </p:clrMapOvr>
  <p:transition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INDUSTRIAL PROJECTS</a:t>
            </a:r>
          </a:p>
        </p:txBody>
      </p:sp>
      <p:sp>
        <p:nvSpPr>
          <p:cNvPr id="19461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Bosch Rexroth, Ahmedabad</a:t>
            </a:r>
          </a:p>
        </p:txBody>
      </p:sp>
      <p:pic>
        <p:nvPicPr>
          <p:cNvPr id="19462" name="Picture 4" descr="\\192.168.1.13\Project\PROJECTS\PROJECTS\PROJECT - IMAGES\Bosch Ahm\Mail 01 of 3\DSC_586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1524000"/>
            <a:ext cx="8229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INDUSTRIAL PROJECTS</a:t>
            </a:r>
          </a:p>
        </p:txBody>
      </p:sp>
      <p:sp>
        <p:nvSpPr>
          <p:cNvPr id="20485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Bosch </a:t>
            </a:r>
            <a:r>
              <a:rPr lang="en-US" sz="2000" b="1" dirty="0" err="1">
                <a:solidFill>
                  <a:srgbClr val="FFFF00"/>
                </a:solidFill>
                <a:latin typeface="Verdana" pitchFamily="34" charset="0"/>
              </a:rPr>
              <a:t>Nashik</a:t>
            </a:r>
            <a:endParaRPr lang="en-US" sz="20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pic>
        <p:nvPicPr>
          <p:cNvPr id="20486" name="Picture 2" descr="C:\Users\Kiran\AppData\Local\Temp\Rar$DIa0.112\Image 03.t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61" r="-3061"/>
          <a:stretch>
            <a:fillRect/>
          </a:stretch>
        </p:blipFill>
        <p:spPr bwMode="auto">
          <a:xfrm>
            <a:off x="533400" y="1371600"/>
            <a:ext cx="8077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90600" y="5029200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Venkataramanan</a:t>
            </a:r>
            <a:r>
              <a:rPr lang="en-US" sz="1600" dirty="0">
                <a:latin typeface="Verdana" pitchFamily="34" charset="0"/>
              </a:rPr>
              <a:t> Associates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Project Features : RCC &amp; PEB Structure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Design Status : Completed</a:t>
            </a:r>
          </a:p>
        </p:txBody>
      </p:sp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INDUSTRIAL PROJECTS</a:t>
            </a:r>
          </a:p>
        </p:txBody>
      </p:sp>
      <p:sp>
        <p:nvSpPr>
          <p:cNvPr id="21509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Bosch Verna, Goa</a:t>
            </a:r>
          </a:p>
        </p:txBody>
      </p:sp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7810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90600" y="5105400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Venkataramanan</a:t>
            </a:r>
            <a:r>
              <a:rPr lang="en-US" sz="1600" dirty="0">
                <a:latin typeface="Verdana" pitchFamily="34" charset="0"/>
              </a:rPr>
              <a:t> Associates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Project Features : PEB Structure + 2 Storey Admin Block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Design Status : Completed</a:t>
            </a:r>
          </a:p>
        </p:txBody>
      </p:sp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INDUSTRIAL PROJECTS</a:t>
            </a:r>
          </a:p>
        </p:txBody>
      </p:sp>
      <p:sp>
        <p:nvSpPr>
          <p:cNvPr id="22533" name="Subtitle 2"/>
          <p:cNvSpPr txBox="1">
            <a:spLocks/>
          </p:cNvSpPr>
          <p:nvPr/>
        </p:nvSpPr>
        <p:spPr bwMode="auto">
          <a:xfrm>
            <a:off x="0" y="762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Bosch Coimbatore</a:t>
            </a:r>
          </a:p>
        </p:txBody>
      </p:sp>
      <p:pic>
        <p:nvPicPr>
          <p:cNvPr id="22534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1371600"/>
            <a:ext cx="8229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90600" y="5105400"/>
            <a:ext cx="7162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Venkataramanan</a:t>
            </a:r>
            <a:r>
              <a:rPr lang="en-US" sz="1600" dirty="0">
                <a:latin typeface="Verdana" pitchFamily="34" charset="0"/>
              </a:rPr>
              <a:t> Associates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Project Features : IT Park, Sports Complex and Multilevel Car Park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Design Status : Completed</a:t>
            </a:r>
          </a:p>
        </p:txBody>
      </p:sp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INDUSTRIAL PROJECTS</a:t>
            </a:r>
          </a:p>
        </p:txBody>
      </p:sp>
      <p:sp>
        <p:nvSpPr>
          <p:cNvPr id="22533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Bosch Coimbatore</a:t>
            </a: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1295400"/>
            <a:ext cx="3976581" cy="261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1295400"/>
            <a:ext cx="4191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05000" y="4114800"/>
            <a:ext cx="5105400" cy="203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INDUSTRIAL PROJECTS</a:t>
            </a:r>
          </a:p>
        </p:txBody>
      </p:sp>
      <p:sp>
        <p:nvSpPr>
          <p:cNvPr id="22533" name="Subtitle 2"/>
          <p:cNvSpPr txBox="1">
            <a:spLocks/>
          </p:cNvSpPr>
          <p:nvPr/>
        </p:nvSpPr>
        <p:spPr bwMode="auto">
          <a:xfrm>
            <a:off x="0" y="762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Bosch </a:t>
            </a:r>
            <a:r>
              <a:rPr lang="en-US" sz="2000" b="1" dirty="0" err="1">
                <a:solidFill>
                  <a:srgbClr val="FFFF00"/>
                </a:solidFill>
                <a:latin typeface="Verdana" pitchFamily="34" charset="0"/>
              </a:rPr>
              <a:t>Jalgaon</a:t>
            </a:r>
            <a:endParaRPr lang="en-US" sz="20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90600" y="5242715"/>
            <a:ext cx="7162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Venkataramanan</a:t>
            </a:r>
            <a:r>
              <a:rPr lang="en-US" sz="1600" dirty="0">
                <a:latin typeface="Verdana" pitchFamily="34" charset="0"/>
              </a:rPr>
              <a:t> Associates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Project Features : Industrial Building with PEB Structure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Design Status : Completed</a:t>
            </a:r>
          </a:p>
        </p:txBody>
      </p:sp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143000"/>
            <a:ext cx="8229600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33496"/>
      </p:ext>
    </p:extLst>
  </p:cSld>
  <p:clrMapOvr>
    <a:masterClrMapping/>
  </p:clrMapOvr>
  <p:transition>
    <p:wip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INDUSTRIAL PROJECTS</a:t>
            </a:r>
          </a:p>
        </p:txBody>
      </p:sp>
      <p:sp>
        <p:nvSpPr>
          <p:cNvPr id="22533" name="Subtitle 2"/>
          <p:cNvSpPr txBox="1">
            <a:spLocks/>
          </p:cNvSpPr>
          <p:nvPr/>
        </p:nvSpPr>
        <p:spPr bwMode="auto">
          <a:xfrm>
            <a:off x="0" y="6858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Bosch </a:t>
            </a:r>
            <a:r>
              <a:rPr lang="en-US" sz="2000" b="1" dirty="0" err="1">
                <a:solidFill>
                  <a:srgbClr val="FFFF00"/>
                </a:solidFill>
                <a:latin typeface="Verdana" pitchFamily="34" charset="0"/>
              </a:rPr>
              <a:t>Jalgaon</a:t>
            </a:r>
            <a:endParaRPr lang="en-US" sz="20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264" y="1169921"/>
            <a:ext cx="3462136" cy="23354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1184771"/>
            <a:ext cx="3657600" cy="2334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3733800"/>
            <a:ext cx="3810000" cy="234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21657"/>
      </p:ext>
    </p:extLst>
  </p:cSld>
  <p:clrMapOvr>
    <a:masterClrMapping/>
  </p:clrMapOvr>
  <p:transition>
    <p:wip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INDUSTRIAL PROJECTS</a:t>
            </a:r>
          </a:p>
        </p:txBody>
      </p:sp>
      <p:sp>
        <p:nvSpPr>
          <p:cNvPr id="23557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 err="1">
                <a:solidFill>
                  <a:srgbClr val="FFFF00"/>
                </a:solidFill>
                <a:latin typeface="Verdana" pitchFamily="34" charset="0"/>
              </a:rPr>
              <a:t>SABiC</a:t>
            </a: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 China</a:t>
            </a:r>
          </a:p>
        </p:txBody>
      </p:sp>
      <p:pic>
        <p:nvPicPr>
          <p:cNvPr id="23558" name="Picture 2" descr="\\ncpl-server\Project\PROJECTS\PROJECTS\PROJECT - IMAGES\Sabic China\Sabic 01 mai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1000" y="1371600"/>
            <a:ext cx="84264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90600" y="5105400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Venkataramanan</a:t>
            </a:r>
            <a:r>
              <a:rPr lang="en-US" sz="1600" dirty="0">
                <a:latin typeface="Verdana" pitchFamily="34" charset="0"/>
              </a:rPr>
              <a:t> Associates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Project Features : R &amp; D Centre and Admin Blocks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Design Status : Completed</a:t>
            </a:r>
          </a:p>
        </p:txBody>
      </p:sp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INDUSTRIAL PROJECTS</a:t>
            </a:r>
          </a:p>
        </p:txBody>
      </p:sp>
      <p:pic>
        <p:nvPicPr>
          <p:cNvPr id="23555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250825" y="6053138"/>
            <a:ext cx="6858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Subtitle 2"/>
          <p:cNvSpPr txBox="1">
            <a:spLocks/>
          </p:cNvSpPr>
          <p:nvPr/>
        </p:nvSpPr>
        <p:spPr bwMode="auto">
          <a:xfrm>
            <a:off x="0" y="762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McCain India, </a:t>
            </a:r>
            <a:r>
              <a:rPr lang="en-US" sz="2000" b="1" dirty="0" err="1">
                <a:solidFill>
                  <a:srgbClr val="FFFF00"/>
                </a:solidFill>
                <a:latin typeface="Verdana" pitchFamily="34" charset="0"/>
              </a:rPr>
              <a:t>Mehsana</a:t>
            </a: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</a:p>
        </p:txBody>
      </p:sp>
      <p:pic>
        <p:nvPicPr>
          <p:cNvPr id="83970" name="Picture 2" descr="http://www.mccainindia.com/images/AboutUsBannerPlant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3400" y="1295400"/>
            <a:ext cx="8001000" cy="3733800"/>
          </a:xfrm>
          <a:prstGeom prst="rect">
            <a:avLst/>
          </a:prstGeom>
          <a:noFill/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36625" y="5123653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P M Group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Project Features : Food Manufacturing Unit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Design Status : Completed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INDUSTRIAL PROJECTS</a:t>
            </a:r>
          </a:p>
        </p:txBody>
      </p:sp>
      <p:sp>
        <p:nvSpPr>
          <p:cNvPr id="24581" name="Subtitle 2"/>
          <p:cNvSpPr txBox="1">
            <a:spLocks/>
          </p:cNvSpPr>
          <p:nvPr/>
        </p:nvSpPr>
        <p:spPr bwMode="auto">
          <a:xfrm>
            <a:off x="0" y="762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 err="1">
                <a:solidFill>
                  <a:srgbClr val="FFFF00"/>
                </a:solidFill>
                <a:latin typeface="Verdana" pitchFamily="34" charset="0"/>
              </a:rPr>
              <a:t>Xchanging</a:t>
            </a: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 Campus, </a:t>
            </a:r>
            <a:r>
              <a:rPr lang="en-US" sz="2000" b="1" dirty="0" err="1">
                <a:solidFill>
                  <a:srgbClr val="FFFF00"/>
                </a:solidFill>
                <a:latin typeface="Verdana" pitchFamily="34" charset="0"/>
              </a:rPr>
              <a:t>Shimoga</a:t>
            </a:r>
            <a:endParaRPr lang="en-US" sz="20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pic>
        <p:nvPicPr>
          <p:cNvPr id="24582" name="Picture 2" descr="http://i1074.photobucket.com/albums/w411/sharathnie/SMG_INFRA/Photo004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1000" y="1295400"/>
            <a:ext cx="8382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90600" y="5181600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Venkataramanan</a:t>
            </a:r>
            <a:r>
              <a:rPr lang="en-US" sz="1600" dirty="0">
                <a:latin typeface="Verdana" pitchFamily="34" charset="0"/>
              </a:rPr>
              <a:t> Associates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Project Features : BPO &amp; Call Center Facilities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Design Status : Completed</a:t>
            </a:r>
          </a:p>
        </p:txBody>
      </p:sp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608"/>
            <a:ext cx="9144000" cy="762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/>
              <a:t>Some of Our Clients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0" y="914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PHARMA, R &amp; D </a:t>
            </a:r>
          </a:p>
        </p:txBody>
      </p:sp>
      <p:pic>
        <p:nvPicPr>
          <p:cNvPr id="16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28600" y="457200"/>
            <a:ext cx="1295400" cy="121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685800" y="3331192"/>
            <a:ext cx="1397391" cy="1219200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25" b="12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2806504" y="3331192"/>
            <a:ext cx="1397391" cy="1219200"/>
          </a:xfrm>
          <a:prstGeom prst="round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25" b="12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4851351" y="3331192"/>
            <a:ext cx="1397391" cy="1219200"/>
          </a:xfrm>
          <a:prstGeom prst="round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25" b="12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685800" y="1779896"/>
            <a:ext cx="1397391" cy="1219200"/>
          </a:xfrm>
          <a:prstGeom prst="round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2806503" y="1779896"/>
            <a:ext cx="1397391" cy="1219200"/>
          </a:xfrm>
          <a:prstGeom prst="round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4851350" y="1779896"/>
            <a:ext cx="1397391" cy="1219200"/>
          </a:xfrm>
          <a:prstGeom prst="round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6910985" y="1740160"/>
            <a:ext cx="1397391" cy="1219200"/>
          </a:xfrm>
          <a:prstGeom prst="round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910985" y="3331192"/>
            <a:ext cx="1397391" cy="1219200"/>
          </a:xfrm>
          <a:prstGeom prst="round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25" b="12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685800" y="4849504"/>
            <a:ext cx="1397391" cy="1219200"/>
          </a:xfrm>
          <a:prstGeom prst="round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2806503" y="4845998"/>
            <a:ext cx="1397391" cy="1219200"/>
          </a:xfrm>
          <a:prstGeom prst="round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90676"/>
      </p:ext>
    </p:extLst>
  </p:cSld>
  <p:clrMapOvr>
    <a:masterClrMapping/>
  </p:clrMapOvr>
  <p:transition>
    <p:wip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INDUSTRIAL PROJECTS</a:t>
            </a:r>
          </a:p>
        </p:txBody>
      </p:sp>
      <p:sp>
        <p:nvSpPr>
          <p:cNvPr id="25605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Maktheshim Agan</a:t>
            </a:r>
          </a:p>
        </p:txBody>
      </p:sp>
      <p:pic>
        <p:nvPicPr>
          <p:cNvPr id="25606" name="Picture 2" descr="\\192.168.1.13\Project\PROJECTS\PROJECTS\PROJECT - IMAGES\Maktheshim Agan\op 1 4 mai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1000" y="1371600"/>
            <a:ext cx="83851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90600" y="5105400"/>
            <a:ext cx="74676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Venkataramanan</a:t>
            </a:r>
            <a:r>
              <a:rPr lang="en-US" sz="1600" dirty="0">
                <a:latin typeface="Verdana" pitchFamily="34" charset="0"/>
              </a:rPr>
              <a:t> Associates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Project Features : Corporate Office, Research &amp; Development Centre 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Design Status : Completed</a:t>
            </a:r>
          </a:p>
        </p:txBody>
      </p:sp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INDUSTRIAL PROJECTS</a:t>
            </a:r>
          </a:p>
        </p:txBody>
      </p:sp>
      <p:sp>
        <p:nvSpPr>
          <p:cNvPr id="26629" name="Subtitle 2"/>
          <p:cNvSpPr txBox="1">
            <a:spLocks/>
          </p:cNvSpPr>
          <p:nvPr/>
        </p:nvSpPr>
        <p:spPr bwMode="auto">
          <a:xfrm>
            <a:off x="0" y="762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S K F</a:t>
            </a:r>
          </a:p>
        </p:txBody>
      </p:sp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3400" y="1371600"/>
            <a:ext cx="81438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90600" y="5105400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Venkataramanan</a:t>
            </a:r>
            <a:r>
              <a:rPr lang="en-US" sz="1600" dirty="0">
                <a:latin typeface="Verdana" pitchFamily="34" charset="0"/>
              </a:rPr>
              <a:t> Associates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Project Features : Global Technology Centre.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Design Status : Completed</a:t>
            </a:r>
          </a:p>
        </p:txBody>
      </p:sp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INDUSTRIAL PROJECTS</a:t>
            </a:r>
          </a:p>
        </p:txBody>
      </p:sp>
      <p:sp>
        <p:nvSpPr>
          <p:cNvPr id="27653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>
                <a:solidFill>
                  <a:srgbClr val="FFFF00"/>
                </a:solidFill>
                <a:latin typeface="Verdana" pitchFamily="34" charset="0"/>
              </a:rPr>
              <a:t>U S Pharmacopeia, Hyderabad</a:t>
            </a:r>
          </a:p>
        </p:txBody>
      </p:sp>
      <p:pic>
        <p:nvPicPr>
          <p:cNvPr id="27654" name="Picture 2" descr="http://www.thehindubusinessline.com/multimedia/dynamic/00771/USP_771276g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49263" y="1295400"/>
            <a:ext cx="8305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90600" y="5172501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Venkataramanan</a:t>
            </a:r>
            <a:r>
              <a:rPr lang="en-US" sz="1600" dirty="0">
                <a:latin typeface="Verdana" pitchFamily="34" charset="0"/>
              </a:rPr>
              <a:t> Associates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Project Features : Headquarter Building and Research Labs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Design Status : Completed</a:t>
            </a:r>
          </a:p>
        </p:txBody>
      </p:sp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28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INDUSTRIAL PROJECTS</a:t>
            </a:r>
            <a:endParaRPr lang="en-AU" sz="5400" b="1" dirty="0">
              <a:solidFill>
                <a:srgbClr val="FFC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cs typeface="+mn-cs"/>
            </a:endParaRPr>
          </a:p>
        </p:txBody>
      </p:sp>
      <p:sp>
        <p:nvSpPr>
          <p:cNvPr id="28677" name="Subtitle 2"/>
          <p:cNvSpPr txBox="1">
            <a:spLocks/>
          </p:cNvSpPr>
          <p:nvPr/>
        </p:nvSpPr>
        <p:spPr bwMode="auto">
          <a:xfrm>
            <a:off x="0" y="762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G V K </a:t>
            </a:r>
            <a:r>
              <a:rPr lang="en-US" sz="2000" b="1" dirty="0" err="1">
                <a:solidFill>
                  <a:srgbClr val="FFFF00"/>
                </a:solidFill>
                <a:latin typeface="Verdana" pitchFamily="34" charset="0"/>
              </a:rPr>
              <a:t>LifeScience</a:t>
            </a: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, Hyderabad</a:t>
            </a:r>
          </a:p>
        </p:txBody>
      </p:sp>
      <p:pic>
        <p:nvPicPr>
          <p:cNvPr id="28678" name="Picture 2" descr="http://www.gvkbio.com/wp-content/gallery/chemistry-services/gvk-biosciences-new-2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9600" y="1295400"/>
            <a:ext cx="7924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90600" y="5181600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Venkataramanan</a:t>
            </a:r>
            <a:r>
              <a:rPr lang="en-US" sz="1600" dirty="0">
                <a:latin typeface="Verdana" pitchFamily="34" charset="0"/>
              </a:rPr>
              <a:t> Associates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Project Features : R &amp; D Lab and Admin Offices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Design Status : Completed</a:t>
            </a:r>
          </a:p>
        </p:txBody>
      </p:sp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INDUSTRIAL PROJECTS</a:t>
            </a:r>
          </a:p>
        </p:txBody>
      </p:sp>
      <p:sp>
        <p:nvSpPr>
          <p:cNvPr id="29701" name="Subtitle 2"/>
          <p:cNvSpPr txBox="1">
            <a:spLocks/>
          </p:cNvSpPr>
          <p:nvPr/>
        </p:nvSpPr>
        <p:spPr bwMode="auto">
          <a:xfrm>
            <a:off x="0" y="6858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Bengal </a:t>
            </a:r>
            <a:r>
              <a:rPr lang="en-US" sz="2000" b="1" dirty="0" err="1">
                <a:solidFill>
                  <a:srgbClr val="FFFF00"/>
                </a:solidFill>
                <a:latin typeface="Verdana" pitchFamily="34" charset="0"/>
              </a:rPr>
              <a:t>Aetropolis</a:t>
            </a: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, Airport</a:t>
            </a:r>
          </a:p>
        </p:txBody>
      </p:sp>
      <p:sp>
        <p:nvSpPr>
          <p:cNvPr id="2970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36625" y="5234764"/>
            <a:ext cx="6781800" cy="63402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Surbana</a:t>
            </a:r>
            <a:r>
              <a:rPr lang="en-US" sz="1600" dirty="0">
                <a:latin typeface="Verdana" pitchFamily="34" charset="0"/>
              </a:rPr>
              <a:t> Architects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Design Status : Completed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13" name="Picture 12" descr="A building with cars parked outside&#10;&#10;Description automatically generated with low confidence">
            <a:extLst>
              <a:ext uri="{FF2B5EF4-FFF2-40B4-BE49-F238E27FC236}">
                <a16:creationId xmlns:a16="http://schemas.microsoft.com/office/drawing/2014/main" id="{9625C3B6-5BD1-0D0E-E610-761194F71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211262"/>
            <a:ext cx="8305800" cy="3887313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INDUSTRIAL PROJECTS</a:t>
            </a:r>
          </a:p>
        </p:txBody>
      </p:sp>
      <p:sp>
        <p:nvSpPr>
          <p:cNvPr id="30725" name="Subtitle 2"/>
          <p:cNvSpPr txBox="1">
            <a:spLocks/>
          </p:cNvSpPr>
          <p:nvPr/>
        </p:nvSpPr>
        <p:spPr bwMode="auto">
          <a:xfrm>
            <a:off x="0" y="762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ITC </a:t>
            </a:r>
            <a:r>
              <a:rPr lang="en-US" sz="2000" b="1" dirty="0" err="1">
                <a:solidFill>
                  <a:srgbClr val="FFFF00"/>
                </a:solidFill>
                <a:latin typeface="Verdana" pitchFamily="34" charset="0"/>
              </a:rPr>
              <a:t>Ranjangoan</a:t>
            </a: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Verdana" pitchFamily="34" charset="0"/>
              </a:rPr>
              <a:t>Pune</a:t>
            </a:r>
            <a:endParaRPr lang="en-US" sz="20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30726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30727" name="Picture 2" descr="http://www.fabs.co.in/sites/default/files/ITC%20Pune.jpg?135652794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0375" y="1295400"/>
            <a:ext cx="830262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90600" y="5181600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Venkataramanan</a:t>
            </a:r>
            <a:r>
              <a:rPr lang="en-US" sz="1600" dirty="0">
                <a:latin typeface="Verdana" pitchFamily="34" charset="0"/>
              </a:rPr>
              <a:t> Associates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Project Features : Warehouse &amp; Ancillary Structures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Design Status : Completed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INDUSTRIAL PROJECTS</a:t>
            </a:r>
          </a:p>
        </p:txBody>
      </p:sp>
      <p:sp>
        <p:nvSpPr>
          <p:cNvPr id="31749" name="Subtitle 2"/>
          <p:cNvSpPr txBox="1">
            <a:spLocks/>
          </p:cNvSpPr>
          <p:nvPr/>
        </p:nvSpPr>
        <p:spPr bwMode="auto">
          <a:xfrm>
            <a:off x="0" y="6858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 err="1">
                <a:solidFill>
                  <a:srgbClr val="FFFF00"/>
                </a:solidFill>
                <a:latin typeface="Verdana" pitchFamily="34" charset="0"/>
              </a:rPr>
              <a:t>Lonza</a:t>
            </a:r>
            <a:endParaRPr lang="en-US" sz="20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31750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31751" name="Picture 2" descr="\\192.168.1.13\Project\PROJECTS\PROJECTS\PROJECT - IMAGES\Lonza\IMG_530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3400" y="1219200"/>
            <a:ext cx="8153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90600" y="5181600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Venkataramanan</a:t>
            </a:r>
            <a:r>
              <a:rPr lang="en-US" sz="1600" dirty="0">
                <a:latin typeface="Verdana" pitchFamily="34" charset="0"/>
              </a:rPr>
              <a:t> Associates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Ground + 3 Floors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Design Status : Completed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INDUSTRIAL PROJECTS</a:t>
            </a:r>
          </a:p>
        </p:txBody>
      </p:sp>
      <p:sp>
        <p:nvSpPr>
          <p:cNvPr id="31749" name="Subtitle 2"/>
          <p:cNvSpPr txBox="1">
            <a:spLocks/>
          </p:cNvSpPr>
          <p:nvPr/>
        </p:nvSpPr>
        <p:spPr bwMode="auto">
          <a:xfrm>
            <a:off x="0" y="762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AIR INDIA, SATS</a:t>
            </a:r>
          </a:p>
        </p:txBody>
      </p:sp>
      <p:sp>
        <p:nvSpPr>
          <p:cNvPr id="31750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84994" name="Picture 2" descr="\\192.168.1.6\projects\6338 - KIAL - PCC\VIEWS\view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4800" y="1295400"/>
            <a:ext cx="8534400" cy="3886200"/>
          </a:xfrm>
          <a:prstGeom prst="rect">
            <a:avLst/>
          </a:prstGeom>
          <a:noFill/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90600" y="5181600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D S A Group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Project Features : Largest Cold Storage unit &amp; Perishable Cargo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Design Status : Completed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INDUSTRIAL PROJECTS</a:t>
            </a:r>
          </a:p>
        </p:txBody>
      </p:sp>
      <p:sp>
        <p:nvSpPr>
          <p:cNvPr id="31749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LAAP INDIA, PRODUCTION UNIT AT JIGANI, BANGALORE</a:t>
            </a:r>
          </a:p>
        </p:txBody>
      </p:sp>
      <p:sp>
        <p:nvSpPr>
          <p:cNvPr id="31750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61444" name="Picture 4" descr="http://www.themachinist.in/IMG/560/560/lapp-india-announces-the-expansion-of-its-production-unit-at-jigani-bangalor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1000" y="1447800"/>
            <a:ext cx="8305800" cy="3733800"/>
          </a:xfrm>
          <a:prstGeom prst="rect">
            <a:avLst/>
          </a:prstGeom>
          <a:noFill/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90600" y="5181600"/>
            <a:ext cx="6781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Creative Source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Project Features : Production Unit &amp; Laboratory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Design Status : Completed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INDUSTRIAL PROJECTS</a:t>
            </a:r>
          </a:p>
        </p:txBody>
      </p:sp>
      <p:sp>
        <p:nvSpPr>
          <p:cNvPr id="31749" name="Subtitle 2"/>
          <p:cNvSpPr txBox="1">
            <a:spLocks/>
          </p:cNvSpPr>
          <p:nvPr/>
        </p:nvSpPr>
        <p:spPr bwMode="auto">
          <a:xfrm>
            <a:off x="0" y="838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PRESTIGE MORPH FACTORY AT MALUR, BANGALORE</a:t>
            </a:r>
          </a:p>
        </p:txBody>
      </p:sp>
      <p:sp>
        <p:nvSpPr>
          <p:cNvPr id="31750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1026" name="Picture 2" descr="C:\Users\ADMINI~1\AppData\Local\Temp\Rar$DI02.849\ware-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382000" cy="3810000"/>
          </a:xfrm>
          <a:prstGeom prst="rect">
            <a:avLst/>
          </a:prstGeom>
          <a:noFill/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90600" y="5181600"/>
            <a:ext cx="7162800" cy="92948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Kembhavi Architects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Project Features : Logistic Centre &amp; Furniture Manufacturing Facility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Design Status : Ongoing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608"/>
            <a:ext cx="9144000" cy="762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/>
              <a:t>Some of Our Clients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0" y="914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INSTITUTIONAL &amp; COMMERCIAL</a:t>
            </a:r>
          </a:p>
        </p:txBody>
      </p:sp>
      <p:pic>
        <p:nvPicPr>
          <p:cNvPr id="16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28600" y="457200"/>
            <a:ext cx="1295400" cy="121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685800" y="3331192"/>
            <a:ext cx="1397391" cy="1219200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25" b="12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2806504" y="3331192"/>
            <a:ext cx="1397391" cy="1219200"/>
          </a:xfrm>
          <a:prstGeom prst="round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25" b="12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4851351" y="3331192"/>
            <a:ext cx="1397391" cy="1219200"/>
          </a:xfrm>
          <a:prstGeom prst="round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25" b="12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685800" y="1779896"/>
            <a:ext cx="1397391" cy="1219200"/>
          </a:xfrm>
          <a:prstGeom prst="round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2806503" y="1779896"/>
            <a:ext cx="1397391" cy="1219200"/>
          </a:xfrm>
          <a:prstGeom prst="round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4847612" y="1742365"/>
            <a:ext cx="1397391" cy="1219200"/>
          </a:xfrm>
          <a:prstGeom prst="round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6910985" y="1740160"/>
            <a:ext cx="1397391" cy="1219200"/>
          </a:xfrm>
          <a:prstGeom prst="round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910985" y="3331192"/>
            <a:ext cx="1397391" cy="1219200"/>
          </a:xfrm>
          <a:prstGeom prst="round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25" b="12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685800" y="4849504"/>
            <a:ext cx="1397391" cy="1219200"/>
          </a:xfrm>
          <a:prstGeom prst="round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25" b="12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2806504" y="4849504"/>
            <a:ext cx="1397391" cy="1219200"/>
          </a:xfrm>
          <a:prstGeom prst="roundRect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4847611" y="4849504"/>
            <a:ext cx="1397391" cy="1219200"/>
          </a:xfrm>
          <a:prstGeom prst="round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908036" y="4846284"/>
            <a:ext cx="1397391" cy="1219200"/>
          </a:xfrm>
          <a:prstGeom prst="round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875" b="21875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67193"/>
      </p:ext>
    </p:extLst>
  </p:cSld>
  <p:clrMapOvr>
    <a:masterClrMapping/>
  </p:clrMapOvr>
  <p:transition>
    <p:wip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0480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54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CORPORATE PROJECTS</a:t>
            </a:r>
          </a:p>
        </p:txBody>
      </p:sp>
      <p:pic>
        <p:nvPicPr>
          <p:cNvPr id="3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1375866"/>
      </p:ext>
    </p:extLst>
  </p:cSld>
  <p:clrMapOvr>
    <a:masterClrMapping/>
  </p:clrMapOvr>
  <p:transition>
    <p:wip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CORPORATE PROJECTS</a:t>
            </a:r>
          </a:p>
        </p:txBody>
      </p:sp>
      <p:sp>
        <p:nvSpPr>
          <p:cNvPr id="33797" name="Subtitle 2"/>
          <p:cNvSpPr txBox="1">
            <a:spLocks/>
          </p:cNvSpPr>
          <p:nvPr/>
        </p:nvSpPr>
        <p:spPr bwMode="auto">
          <a:xfrm>
            <a:off x="0" y="6858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Bosch </a:t>
            </a:r>
            <a:r>
              <a:rPr lang="en-US" sz="2000" b="1" dirty="0" err="1">
                <a:solidFill>
                  <a:srgbClr val="FFFF00"/>
                </a:solidFill>
                <a:latin typeface="Verdana" pitchFamily="34" charset="0"/>
              </a:rPr>
              <a:t>Adugodi</a:t>
            </a: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 – Ban 603 605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66800" y="4947249"/>
            <a:ext cx="6781800" cy="122495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R S P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36 Meters &amp; 24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Ground + 12, Ground +7  and Connecting Bridge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Design Status : Design Under Progress</a:t>
            </a:r>
          </a:p>
        </p:txBody>
      </p:sp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09" y="1095941"/>
            <a:ext cx="7188591" cy="385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07591"/>
      </p:ext>
    </p:extLst>
  </p:cSld>
  <p:clrMapOvr>
    <a:masterClrMapping/>
  </p:clrMapOvr>
  <p:transition>
    <p:wip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0480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54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COMMERCIAL PROJECTS</a:t>
            </a:r>
          </a:p>
        </p:txBody>
      </p:sp>
      <p:pic>
        <p:nvPicPr>
          <p:cNvPr id="3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COMMERCIAL PROJECTS</a:t>
            </a:r>
          </a:p>
        </p:txBody>
      </p:sp>
      <p:sp>
        <p:nvSpPr>
          <p:cNvPr id="33797" name="Subtitle 2"/>
          <p:cNvSpPr txBox="1">
            <a:spLocks/>
          </p:cNvSpPr>
          <p:nvPr/>
        </p:nvSpPr>
        <p:spPr bwMode="auto">
          <a:xfrm>
            <a:off x="0" y="6858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Prestige Falcon Mall, Bangalore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66800" y="4947249"/>
            <a:ext cx="6781800" cy="122495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</a:t>
            </a:r>
            <a:r>
              <a:rPr lang="en-US" sz="1600" dirty="0" err="1">
                <a:latin typeface="Verdana" pitchFamily="34" charset="0"/>
              </a:rPr>
              <a:t>Venkataraman</a:t>
            </a:r>
            <a:r>
              <a:rPr lang="en-US" sz="1600" dirty="0">
                <a:latin typeface="Verdana" pitchFamily="34" charset="0"/>
              </a:rPr>
              <a:t> Associates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40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2 Basement + Ground + 6 Floors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Design Status : Design Under Progress</a:t>
            </a:r>
          </a:p>
        </p:txBody>
      </p:sp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13" name="Picture 12" descr="A picture containing outdoor, green, building, day&#10;&#10;Description automatically generated">
            <a:extLst>
              <a:ext uri="{FF2B5EF4-FFF2-40B4-BE49-F238E27FC236}">
                <a16:creationId xmlns:a16="http://schemas.microsoft.com/office/drawing/2014/main" id="{7665175C-EAAA-E9C7-7FEC-93473CB3D3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351" y="1151784"/>
            <a:ext cx="8727281" cy="379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67616"/>
      </p:ext>
    </p:extLst>
  </p:cSld>
  <p:clrMapOvr>
    <a:masterClrMapping/>
  </p:clrMapOvr>
  <p:transition>
    <p:wip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COMMERCIAL PROJECTS</a:t>
            </a:r>
          </a:p>
        </p:txBody>
      </p:sp>
      <p:sp>
        <p:nvSpPr>
          <p:cNvPr id="33797" name="Subtitle 2"/>
          <p:cNvSpPr txBox="1">
            <a:spLocks/>
          </p:cNvSpPr>
          <p:nvPr/>
        </p:nvSpPr>
        <p:spPr bwMode="auto">
          <a:xfrm>
            <a:off x="0" y="6858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Prestige Falcon Mall, Bangalore</a:t>
            </a:r>
          </a:p>
        </p:txBody>
      </p:sp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4" name="Picture 3" descr="A group of people skiing on the snow&#10;&#10;Description generated with high confidence">
            <a:extLst>
              <a:ext uri="{FF2B5EF4-FFF2-40B4-BE49-F238E27FC236}">
                <a16:creationId xmlns:a16="http://schemas.microsoft.com/office/drawing/2014/main" id="{961344DD-1436-4FC4-8700-D0919050DF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18" y="1054099"/>
            <a:ext cx="4155281" cy="5074861"/>
          </a:xfrm>
          <a:prstGeom prst="rect">
            <a:avLst/>
          </a:prstGeom>
        </p:spPr>
      </p:pic>
      <p:pic>
        <p:nvPicPr>
          <p:cNvPr id="14" name="Picture 13" descr="A group of snow covered ground&#10;&#10;Description generated with high confidence">
            <a:extLst>
              <a:ext uri="{FF2B5EF4-FFF2-40B4-BE49-F238E27FC236}">
                <a16:creationId xmlns:a16="http://schemas.microsoft.com/office/drawing/2014/main" id="{887E1BFB-5B50-4EF6-9FF5-67F7A2A4E9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3" y="1054099"/>
            <a:ext cx="3924687" cy="507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17761"/>
      </p:ext>
    </p:extLst>
  </p:cSld>
  <p:clrMapOvr>
    <a:masterClrMapping/>
  </p:clrMapOvr>
  <p:transition>
    <p:wip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COMMERCIAL PROJECTS</a:t>
            </a:r>
          </a:p>
        </p:txBody>
      </p:sp>
      <p:sp>
        <p:nvSpPr>
          <p:cNvPr id="33797" name="Subtitle 2"/>
          <p:cNvSpPr txBox="1">
            <a:spLocks/>
          </p:cNvSpPr>
          <p:nvPr/>
        </p:nvSpPr>
        <p:spPr bwMode="auto">
          <a:xfrm>
            <a:off x="0" y="6858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Prestige Falcon Mall, Bangalore</a:t>
            </a:r>
          </a:p>
        </p:txBody>
      </p:sp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3" name="Picture 2" descr="A picture containing indoor, sitting&#10;&#10;Description generated with high confidence">
            <a:extLst>
              <a:ext uri="{FF2B5EF4-FFF2-40B4-BE49-F238E27FC236}">
                <a16:creationId xmlns:a16="http://schemas.microsoft.com/office/drawing/2014/main" id="{054D123F-06CB-4CE7-A762-D1142ADDB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18" y="1091410"/>
            <a:ext cx="8818967" cy="503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55476"/>
      </p:ext>
    </p:extLst>
  </p:cSld>
  <p:clrMapOvr>
    <a:masterClrMapping/>
  </p:clrMapOvr>
  <p:transition>
    <p:wip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COMMERCIAL PROJECTS</a:t>
            </a:r>
          </a:p>
        </p:txBody>
      </p:sp>
      <p:sp>
        <p:nvSpPr>
          <p:cNvPr id="33797" name="Subtitle 2"/>
          <p:cNvSpPr txBox="1">
            <a:spLocks/>
          </p:cNvSpPr>
          <p:nvPr/>
        </p:nvSpPr>
        <p:spPr bwMode="auto">
          <a:xfrm>
            <a:off x="0" y="762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Hillside Gateway Forum Mall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66800" y="4947249"/>
            <a:ext cx="6781800" cy="122495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R S P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Area : 7,00,000 Sft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2 Basement + Ground + 5 Floors + Terrace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Design Status : Design Under Progress</a:t>
            </a:r>
          </a:p>
        </p:txBody>
      </p:sp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13" name="Picture 12" descr="A large building&#10;&#10;Description automatically generated">
            <a:extLst>
              <a:ext uri="{FF2B5EF4-FFF2-40B4-BE49-F238E27FC236}">
                <a16:creationId xmlns:a16="http://schemas.microsoft.com/office/drawing/2014/main" id="{845D81EC-513A-B47D-61E1-6796E25BB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19" y="1135368"/>
            <a:ext cx="8818968" cy="381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26727"/>
      </p:ext>
    </p:extLst>
  </p:cSld>
  <p:clrMapOvr>
    <a:masterClrMapping/>
  </p:clrMapOvr>
  <p:transition>
    <p:wip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COMMERCIAL PROJECTS</a:t>
            </a:r>
          </a:p>
        </p:txBody>
      </p:sp>
      <p:sp>
        <p:nvSpPr>
          <p:cNvPr id="33797" name="Subtitle 2"/>
          <p:cNvSpPr txBox="1">
            <a:spLocks/>
          </p:cNvSpPr>
          <p:nvPr/>
        </p:nvSpPr>
        <p:spPr bwMode="auto">
          <a:xfrm>
            <a:off x="0" y="6858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LIFESTYLE MALL, VISHAKAPATNAM</a:t>
            </a:r>
          </a:p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endParaRPr lang="en-US" sz="20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66800" y="4947249"/>
            <a:ext cx="6781800" cy="122495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Nadig Associates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Area : 5,00,000 Sft Height : 18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2 Basement + Ground + 2 Floors + Terrace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Design Status : Design Completed</a:t>
            </a:r>
          </a:p>
        </p:txBody>
      </p:sp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3" name="Picture 2" descr="A picture containing text, building, road, outdoor&#10;&#10;Description automatically generated">
            <a:extLst>
              <a:ext uri="{FF2B5EF4-FFF2-40B4-BE49-F238E27FC236}">
                <a16:creationId xmlns:a16="http://schemas.microsoft.com/office/drawing/2014/main" id="{417F4A34-8FB6-01C6-A89D-04E2B3F26B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393" y="1116137"/>
            <a:ext cx="6437214" cy="378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01279"/>
      </p:ext>
    </p:extLst>
  </p:cSld>
  <p:clrMapOvr>
    <a:masterClrMapping/>
  </p:clrMapOvr>
  <p:transition>
    <p:wip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COMMERCIAL PROJECTS</a:t>
            </a:r>
          </a:p>
        </p:txBody>
      </p:sp>
      <p:sp>
        <p:nvSpPr>
          <p:cNvPr id="33797" name="Subtitle 2"/>
          <p:cNvSpPr txBox="1">
            <a:spLocks/>
          </p:cNvSpPr>
          <p:nvPr/>
        </p:nvSpPr>
        <p:spPr bwMode="auto">
          <a:xfrm>
            <a:off x="0" y="762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Forum Cochin Mall, Cochin</a:t>
            </a:r>
          </a:p>
        </p:txBody>
      </p:sp>
      <p:pic>
        <p:nvPicPr>
          <p:cNvPr id="33798" name="Picture 2" descr="\\192.168.2.150\Nadig\Project Images\Presgige Forum Cochin Mall\FMK-VIEW-0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4800" y="1295400"/>
            <a:ext cx="8382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66800" y="4947249"/>
            <a:ext cx="6781800" cy="122495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R S P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30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2 Basement + Ground + 5 Floors + Terrace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Design Status : Design Completed</a:t>
            </a:r>
          </a:p>
        </p:txBody>
      </p:sp>
      <p:pic>
        <p:nvPicPr>
          <p:cNvPr id="6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5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COMMERCIAL PROJECTS</a:t>
            </a:r>
          </a:p>
        </p:txBody>
      </p:sp>
      <p:sp>
        <p:nvSpPr>
          <p:cNvPr id="34821" name="Subtitle 2"/>
          <p:cNvSpPr txBox="1">
            <a:spLocks/>
          </p:cNvSpPr>
          <p:nvPr/>
        </p:nvSpPr>
        <p:spPr bwMode="auto">
          <a:xfrm>
            <a:off x="0" y="6858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buClr>
                <a:schemeClr val="bg2"/>
              </a:buClr>
            </a:pP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Brigade Magnum</a:t>
            </a:r>
          </a:p>
        </p:txBody>
      </p:sp>
      <p:sp>
        <p:nvSpPr>
          <p:cNvPr id="34822" name="AutoShape 2" descr="data:image/jpeg;base64,/9j/4AAQSkZJRgABAQAAAQABAAD/2wCEAAkGBxQSEhQUExQUFBUXFBUUFBQVFRQUFxQVFBUWFhQWFBQYHCggGBolHBUUITEhJSkrLi4uFx8zODMsNygtLisBCgoKDg0OGxAQGiwcHyQsLCwsLCwsLCwsLCwsLCwsLCwsLCwsLCwsLCwsLCwsLCwsLCwsLCwsLCwsLCwsLCwsLP/AABEIALoBDgMBIgACEQEDEQH/xAAcAAABBQEBAQAAAAAAAAAAAAAFAQIDBAYABwj/xABIEAABAwIDBAgCBQoFAgcBAAABAAIRAyEEEjEFQVFhBhMicYGRocEysSNCUmLRBxQVM3KCkqLh8CQ0ssLxQ3MlY4Oz0uLyFv/EABkBAQEBAQEBAAAAAAAAAAAAAAABAgMEBf/EACIRAQEAAgMAAgIDAQAAAAAAAAABAhESITEDQRMiMlFxYf/aAAwDAQACEQMRAD8A3FI3RNtPMEOY1WGVoXqy78ccSVgq7qp0U1eqLmUNrY6mNXt7pE+QVx/6mSZ5TUJxXSKgzV0+Q9XEJNm9IaVa0hpmBcEHh2tx5H1WplPGbjRdcklctMuTSnJCFYhiRKQkKoQpJXFIqOKRKQmoEKaU6E0oGlNKcU0qxDCmqQphVQ0pqemwgYuToSQqhhCaVIU0hAyEhCfCSFQyEkKSEkJsRrk8hIQg2LsOdwUh2e+Jt3TdGWlJWeAF878tezhGc2js9zqb2TBcxwBtqRG+29eK43rw8sc51rfFlHkF7rXqucOMWNpiTA9gvNOnOzTRxJJgB7Q8E9nWZ1PGfRXPv1MevGNbgzeSB5ndK59Q03QCdBcWNxKvuc0fWHhJ9lQxTM7pbDtLaOsI0OvgubXbQ7G6V1KUA9pvA6eW7w8lttl7dpV4AOVx+qb35H8YXk2JkFo+y0DgQT2j80e6InLi6IJvcnxY4geULphnZdM5YyvT1ydCs4LAuqkhsCBJJXotkcdKRCbCLu2I+9xYWPE8EOdQcASRABi/FJnL4XGxXITSpMqaQtskTSE8sPBNKoYmkJ5TSiGFMKkKaQrAwppCfCRVDISJ5TUDUhCckRDEkJ5CSEDUkJ0LoQMhdCfCRAwhNITymqj0YVU44cHtEnRQAwpDXhfLe8N6S4M1MFXpUiWvLCWEGCXthzQSOJaB4r5+o4etWGfNY7zqdy+j+tkyvLNq4NlOtVawQ0VHkDhmcXEDlJKvqMQzYbz8TlDW2dUZp2hwWyLICquZKaVlm4yTFQeeo7nLedBNkmtXGJa5uSm8DIQS4lwygEDdDxfkVnsfgGua614JHfC035HKpyV2jTrKRJidzzH8iQepfmrKzjIylrW3bbUu1B7lew+EbSacu83PyVPAukvPAgegP+5Xaj7BLb4mp6hL9yaWB25cRKV5yhRVVmzmhwIH9lTOw7CILR5J1N8rq3JXlU1FTF0A4RFggeJw8OgLSTAQ7HAXMaiCeHNdPjzsYzx2BOCYVI4JhXsjzmJE4hIqhkJCE9IiGEJIT4TqdOSmzSHKmkK9UwhAmFVcFJlKtmkULoVg4ewTOrV2mkMLoUhamwgYQmkKSE0hNojISQnwkIVG5zSkJUQcuLl817il0aFea42pme93Fzj5kleg16kAngCfILzglWBlTQqsrFbRV0EuGoh72tOjnBp7iYXo+xdgYfBS3DsLcxDnEuzOOVpAu7T4zpGqwGx2zXpfttPkQV6N15zCPsmdN5bHyKArhalnHi4+kN/2qRr0KwtQ5fFx83EqUVlNGxYEKOrcKg7EpwxCmjaemQFKHSqYeqWB6TYao5zBUyuDi2H9mS0kHKTY3HeiidZU8Qwwp6wM2KgrPg3K1izVDEURlmIKoPCKVHZphUcTTgwvVhf7cM4rQmwnlIurmZC6FKynKezDkqWwkR0KJcYCNYXAga6pNnYYNBKt1amUSvL8nyW3UejDDU3UNcABB30gDKnxGNk2VGrUJK38eFjGeUrqr5ULilKaV3kc7SFIlXQqyYQmwpISEIIyEhCfCSERqcyaXrktVy8Ee2qe16kUah+4fUQsEVr+ktSKDhxLR/MCfQFY6EVHX08VCpcQdFCgLdGaebE0/wB4+TSVsqnxnhlbz3unceSynRBs154McfkPdaVzjmqQdIGv3R+KqUTwbvo2/sj1CVzlBSdDR3D5IXtzpHQww+kf2t1Nt3nw3DmYUBjMhO2+k1DCD6V/a3U29p58N3eYXl2N6Z4txe2nUeGvcSB2S5oJs1rokCOaB0MG+q4zme4m8XM/eebBTZ/rUbd/KLiKxLaP0LDbsmah/e3eCztLG16ZEh0G/akgzzR3ZvRc/XOUfZbr4u1KlY0ARu0SypjnL1Bvoz0hrU8rfja5s5C49iI+CbDXuWxwu3KVYZQ7K7TK/smeW53hK83pktgtsQpDiyWlpAMmfGRu8FcbDKPTMNUAdBcM14EiSAYJA8vNMxtysNgMY5r+sYcxY0gNeSYaX5jAmdwvePFaLCbepvs+aZPG7bGPi3eMLtje9udnWlwhJCksbgyNxG9KynJXfblolJEcFRvKqwxgzPc1rRq5xDR5lD8b04wtKzC6qfuCG/xuj0lef5M/qO2GP3WoaICHbSq7lBs/bPXUWVMuXO2cszFyInfom1HFynx4Xe6ueXWoqFIWFX2YYC5SvpSu35Jty4UODCdAkdTI1ELV4PCNY2wvvPFU8bg+scLxxPJY/PNtfiumeyroRmtsgAEhx5CEM6k3tpryXTHOXxi42K5CSFIQmwujJkJpClyqWnhHO0EqbkTVoyHJrykBSErwvaBdKn/RsHF8+TT+IWZKO9Lal6beTif5QPdAJQiDEG4UYTqxuqOLx7aZAIJ7osg1fRIw95+6B5n+itbU23SoMeKjgXEnsAy4zxE27yAvNcbtZzhlFm5g4cZaHAGf3ihrqjnDMBMnU7ySnJNNLjOm2Kc1zRUygkw4Na14bwDhp36oRsvCPxVVzGkSGmo99R0ANBALi463cPNWMXs2mKrGsL3RSBeXQJeXGcoGg3K5srCDNWP2Q0fyyprdMstTaTYOxG1W53k5czgGCwgEi+86LUYfCMpiwDQPBZ3ZG0Syk1jQ0WzFzr/G91g3jbin48l+UEuMu1dYGL2b/Rb6jz3G5XsWxG2abbN7Z+7p/Fp5Sg1M2CZhMOHPg3AzctLJ1LQdwWcrt2+PGY+JAuC4LgstuIlTUsQ5vMXsed9VEF0pKaWqG1XUoLMzbXaIyk8xp4xKXGdLMQ4Q0sp2uWtufF0x4BVFFUpA6ha51njAnHY97nS81KjuLiXeTneyrtqPJ3NHmUXfhuF+Sp4lgCjTQdHelRotbTqNDmCQMsB4kk2mzteS9CwFdlRjXtMtcARaLd25YTot0Yw9el1tUOcS5wy5srezppf1W5w9INDWtEAANAHAWAXbGZWduOVm+hejhSddEQw9IAREKJsgDuS51wtdodUMKjWqXVqo8Ki8SUhT3uJATaFEDNziU9rLKLMqhmLoNa0mBfWEJczhoi1V5NkyjTE6LphnxnbGWO70p4fB5tbBF8NSDRG5Jk3+qpYvbuGpmHV6QPDO0nxA0WM87k1jhIj6xJ1qrF6QuV0bAOklSao5MHqXf0Qkq5tmpNZ19IHoD7qgb6qNRm9sbWe17mgZYOupPjuQeXPkjcW3O8uIHuim0aeao79o/NT0MOMnfiGj+ED8Fn0t0qYbZQLnZr5aZefXXyVzD4SKVEcXUvmCpMRiwypXZFzQsZAAgO8yS4JnSCW4ZgEzLQImbNOkKp32IVGD85fG6mweriqNDHltWvTAERmLrnc1sR46olRoFles10S0U22ER2AYjxQTDvivizqcpaPF1yfJPtOP66WsNRtRyjNUcGWFyymBJmNJJRpuBqVawdGRjGloDruJm7oFosN6vbDoAUadr5G/JEQuunmvyX6UKGy2Mk3ce0bmNTOgQKjoO4LU1z2Xdx+Sy1PQdwWM3X4bbvZ8rmlIuasO5wSpFyI4rgkXAoOhD9rmGg/e9iiMoZtz9WP2h8igvbB21VoU+xJGYyDdu7d7heudHG56dOq4DtU2ujgXAFeH7IbLSQS0g6gxu38V63sLbeFw2FpNdiGTkDnAuDnBzu04ZWC1ybQtc7rSce9tdVVR1SCspjfyhYZvwCpUPJuUebiD6IDjPyiVD+rosbze5z/QZVhp6JUeozWDQSYHM29V5JjOl2Lqf9UtHBgDPUX9UHxGJe8y97nni5xd8yqPXMT0kw1OQ6tT7mnOfJsoNieneHb8Laj+5oaP5jPovNyU0lNpptcV+UGof1dFjeb3F/oIQjE9MMW//q5BwY1rfWJ9VnKmIaNXAd5Crv2lTH1p7gSm10KYrHVKn6yo9/7bnO+ZUAKFv2uNzXHvgJcJtEvcQQ1ojmbyFDT6D6lpUD6ISteTp5nT+qkZT43WkYLaLprVN/bcOVjHsq8J9R+Yl3El3mZUVR0AngD8lRniJd3n3VTZbc2Jn/zHR4Bx/BXaHxBSbKwIY6i+SXVG1KjpiBoBH8SyWqeOAdiK/EMaByBLAfG4Rba+HdUNBjCA7PmBNoyCZXVQOoqne7EtbPIPaP8AaroP+Io8mVHf6R7rWu2Ll1ajwbT1teSSesgkkkkho3lVGUGjDV6mUZnPf2ovAda6t4B0urO41n+lkKp7RDsNUpgGQTLjEdp8iOOnJJ7TLdka7B12spMDnAdltib6cFHV2wwGAHOPdlH80IDhnEF0R8T/AEdCQjtCST2fccFbk5z4p7RTE7VcWn4Wgg/ePnb5Ie02UVYQLcEuZYt27Y4zHxLmTKFQkGRF4Q3FYwOloB1+Sf8AnzotHz5o0KSuLuaDVKznWJkcE0nigLOxLRvHhf5KJ2PbuBPohD8Wxur2jxCr1Nr0h9ae4H3TZoadjzuAHqq1eqXiHXHCAgzttt+q0nvIHylT18Y9tGnVAb2+ste2R+VTZpfaI0TsyzdXatU72juH4qnUxlQ6vd5/gg1tSsBqQO8gKs/aVMfWnuBPyWWFUp4roNPUxR6k1gwlodkvAv8A2QhVXbb9zQO+T+CJbPOfZuI+7WafPq/wKzLnFNta62tVNq1D9aO4AKF2JJ1c495KghIQjO04qDku6xQQuCCU1P7lS4StB8FXlLKVZdXb6eDlFjMRlpvdwY4+QJTJVLbdWKFTmMv8RA91rTLIDRQ4w9h3cfVTSqu0HfRnw+aATTMSeDSfRWdj40VXMyggU6WS8XMiTbuVOqYp1D9w+tk7otADyNzR83EqGu0eDxz3k0zGQYhrhbeXPcZPgre174qgOAm/eT7KhsTDuDmFzSA+rmaSIkNYbjiO0i1fBPq4sFsQxgzT97NEK/aXUiXZJ7DzxfUP8xWe2cPo38S5o9f6o/sv/LzyefUlU/0Y2lhW1ASXONMwYjtEJIZXWh7D7G1JdqXGw+04n3Vpuy6YMmSYi5geiz+OfXyyKxPIDL8igVV1V2rifFXlP6c/x5fdbfHGi2m8A05yuAuCZiyzr3oKcM46kqWhgTOpWbdt4Y8VDF48seRlm5OvMj2VZ+137g0eC7aje2fEeTnIe5Z27cetrL9pVD9Y+FvkrW1/gw540Gk8zmdJPNCiiu0/1eH/AOw3/U9KYTd0FF/JISmpVWHLRvvgaH/rj+bN7LOLSsb/AOH0+IrVm+dJzglXH1myV0qehhw7NJghriBGsCVtOh/RLDYjDOrVDVc4EgsY9rRZgdHwzN0iXphJXQtU/Z+Gp42m2pRcKJphz6XWiq4nK+SKjHCbtFpGhsi2xMHhf0jiGdVT6o0WvpNqNDww5aUwHTeXOV0AnRpxdhMawbmtf5Nd/wDFZ2q0iTBjjBjzXqVXDjq6jQ1rc9N7eyGt1Y8CzQOKxzHF2zngmza7SGyd+S8fvFZ+25/AMw+wsVUALaFUggEOLCAQdCC6AQn4vo9iKbHPfTDWtuZqUp1j4Q6TqtpsVgdh6JLh+raN+4R7JNt4cGhW7Unq3EADgJ48lphjcF0eq1Q1wLGtcJzOc6AOYa0lO2tsA0GNeK1Kq0kAmnJykki893qtN0Zc12GZJMjM0xG5x9lBtzBMZhquTMbtd2jMZXA2Ed6guYH8nNJ4J/OXOgwctMNvAdvJ3EIgz8m+GGtSuf3qY/2JmxtqGnSbktma0u3ycoBN9NFbO2qnErW4xqt0SEL6RP8AoY4uaPIz7LIYDpBiqubKT2WyZLfdvJXKuIxDgBWcCAdBB7QHJo3HjvVs0su0ZVLajoZ4j3V1xQTpHUcA3KY19lKqNgkRxcxvm4IrWs7FEWiAPCmPxWPD8Q6AwkuLoa0ASSATbySMdVNN73PcbO3m5iJU30a7215IH5oJECk4nkYaL+qmwmNY2pXcXtEtYG3F4adONysPgKRqRJdMEmSb9q3oq2IoxVc3h+AV5d7Z4frpsKGPpsw+QvAdkIid5BTcdtii7D06QcJaac8OzqgL8DFIuj6s+irYM5mtZH1wZ8T+Km2rjK0lbbtKN6oHatM3DXEcQ0x5pMTggGOMaNPyQzZ9WGlnEnhvj8FFX/0wyYDTO5OZtCpua3yP4odQozWYOa01LCBBktok5763nvzulUSiG1B2z+9/rch5WHpk6NIRTaTfosNzo/J7kLKM7VZFDCHjRd6VHJfGcZ+wAU8BNcLqxg/iHcfktVyxm7pG8QbGeYWiwJnARwxTvXDu/og1RjcxzGN1wTu5LQbLYPzB0X/xI8Jp5fl80Xjqs1TOsAkkxEbj7opgtt18NTLKTsgJJMtBPaABudLAf2SqGFZLhvtI5Qf7KXGuk5R3+ykrdx62XEY51R4e/ITEHshua5PaA1N9eQU2A2m6nVFQATk6uAYGgE+mipgE2FyBpAUYf6LTk3+ysY57GG4OYMdMG8wfOQfFZzBD/C4lv2Yd5f8A5RTozWzMeeFQH0afZDg1wfi6bYv1gM8GucLeazfY3j/GjHRx04dnIuH8xRGsyWuHEEeYQPopVJpkWgO8ZIBRjE5o7Jg90rTmE9EH/ROB3PPq1p+contKlmpVG8WOHoVn+j1RzalRs2DpIgXMkLSZwUi31R6O1c1BnIEeRRJA+i7opvafqvI9vZWa1Vzq2Vry0BhkWgmRf1RFeljC1rgyGZhDspN45klE9lY1z5zOJAiJ5j/6hCqbTA+jYe9pF+8FS0qj2aNptnd2rnvlSW/dXTQGoDcIJtqsCWRwJ4b+HglFd8aCeTneiY9gdGdjTaBd6vJNK+ErFhaWAF3bAndLC2bb7pjmxhSN7iQBx7cK5TpsbpTjucd+up7lzqFMiC10DSHC154qbNItkUznMsyRTaI8Tc8yheMw7jVqPDTlBcCYtbmtAx7A4uBqXAB03aT2UjG0i0tLnQ6S6283O5NiLaAAoO7gPkqOEw729W17Q3tiNL2JMkFEa1Om5sF7oi0NkxbXyXUaLHFp609m4DmAbu+6bEu0mjqn/slAtn0nNFwRqdCEQxmILs7TcEZZDdw4XStxDojKNBrPrKbENF56xu/vWgphBzTm8taZMQT7DQrsKXsMl2biJcfKyoA7RaS57gdJB/ee6yFErQ4nZZe4mQJJixOpJ3d6i/QV/jb/AAuWXTnQOLEo5tb/AC2C/wC1U/8AdKcejzSf1gHK/urO1METSw9Njmnq2vaSTHxPzBL4uOX7dsvUbcbhCa0wbLQDYg+0PMLv0EOI/iCrnLq7AHGTJ1Wm2D/kqw4YmgfMgKv+guBHmiGz8KadCsy7i+pQcAAT8DwXeibJ6ybSQbW/4XCp2pKMU9iVCJMt5EJ3/wDPOPHySLlewmjUAdmvBkTCg4o9+gHxF48E1uwHBVld2TT6rIJu6C7UTmsLd3ulr1AzF4jm15jm4Nf7lNoYOo0tMugEeUqPbLc2IzNkhzGSRJHwBpmP2Vmx0xvV/wADdk7RdS7I3ubPoOHAFa0Y1pnWW3I4IAzZJBkCO4FTjB1BvN9bcOa05hlYnrqgZPaMiO/MPmoBj6ga4ZpBgmYJ1sZRJ+znzmvMQqjNnVAfhOv9lFtVKeJe0Oi2a558fmrIJeGxqBFjfxun1NmPO75opsrDNpM7VCpVcSTIzBrRwBGuiIf1jtxKc3EP5f33KyGi9t/uh+KN1nUXay7FkfZ9Qubi50b6quxo4BK8/NTjF5LgxTeBnvJTxi28Y8lSpjXwVgNAiwTick3XtOjvMJWVBvLfH/lIQmlgtYeSnFdpwB908eSRrLDsjQb1TKbTcbXP9hRV/qvux4hd1A5oeXHMLnQonTKlthqI3UgP+EnVjiFaaU8iycqaiiKR4g+K40CroYOA8lEQryqaiqaRXdSeCmqtBEESOBXNcY14pzpxVzRPBNNJWMK4kvkn4vZWDoE5nEPynmkDSroC4BXmnFS6tdkVpwXQrtNKeUqRpPE+qnhNhaELp4nzKRpI0JHifxUpCYUQprO+0fNcHO+0fmkcmSgmNR3H0SisePomU0rigV+JP9tHuqbywul7ZtqBf0VsFK1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3482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1219200"/>
            <a:ext cx="8229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066800" y="4947249"/>
            <a:ext cx="6781800" cy="122495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  <a:buClr>
                <a:schemeClr val="bg2"/>
              </a:buClr>
            </a:pPr>
            <a:r>
              <a:rPr lang="en-US" sz="1600" dirty="0">
                <a:latin typeface="Verdana" pitchFamily="34" charset="0"/>
              </a:rPr>
              <a:t>Architect : Zachariah Consultants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Height : 30 Meters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Floor Count : 2 Basement + Ground + 9 Floors </a:t>
            </a:r>
          </a:p>
          <a:p>
            <a:pPr marL="177800" indent="-177800">
              <a:spcBef>
                <a:spcPct val="20000"/>
              </a:spcBef>
              <a:buClr>
                <a:schemeClr val="bg1"/>
              </a:buClr>
            </a:pPr>
            <a:r>
              <a:rPr lang="en-US" sz="1600" dirty="0">
                <a:latin typeface="Verdana" pitchFamily="34" charset="0"/>
              </a:rPr>
              <a:t>Design Status : Design Completed</a:t>
            </a:r>
          </a:p>
        </p:txBody>
      </p:sp>
      <p:pic>
        <p:nvPicPr>
          <p:cNvPr id="7" name="Picture 2" descr="C:\Users\Manohar\Desktop\Nadig 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r="8046"/>
          <a:stretch>
            <a:fillRect/>
          </a:stretch>
        </p:blipFill>
        <p:spPr bwMode="auto">
          <a:xfrm>
            <a:off x="188119" y="6187440"/>
            <a:ext cx="624290" cy="5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949569" y="6172200"/>
            <a:ext cx="8092440" cy="573088"/>
            <a:chOff x="330" y="308"/>
            <a:chExt cx="11586" cy="8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78" y="360"/>
              <a:ext cx="8487" cy="720"/>
            </a:xfrm>
            <a:prstGeom prst="rect">
              <a:avLst/>
            </a:prstGeom>
            <a:noFill/>
            <a:ln w="38100" cmpd="dbl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AU" sz="1500" b="1" dirty="0">
                  <a:solidFill>
                    <a:srgbClr val="FFFF00"/>
                  </a:solidFill>
                  <a:latin typeface="Calibri" pitchFamily="34" charset="0"/>
                </a:rPr>
                <a:t>Nadig Consulting</a:t>
              </a:r>
              <a:endParaRPr lang="en-US" sz="2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865" y="360"/>
              <a:ext cx="3001" cy="720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AU" sz="1400" dirty="0">
                  <a:solidFill>
                    <a:srgbClr val="FFFF00"/>
                  </a:solidFill>
                  <a:latin typeface="Calibri" pitchFamily="34" charset="0"/>
                </a:rPr>
                <a:t>Design Consultancy  and Project Delivery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30" y="308"/>
              <a:ext cx="11586" cy="835"/>
            </a:xfrm>
            <a:prstGeom prst="rect">
              <a:avLst/>
            </a:prstGeom>
            <a:noFill/>
            <a:ln w="1270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3218</TotalTime>
  <Words>3998</Words>
  <Application>Microsoft Office PowerPoint</Application>
  <PresentationFormat>On-screen Show (4:3)</PresentationFormat>
  <Paragraphs>967</Paragraphs>
  <Slides>148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148</vt:i4>
      </vt:variant>
    </vt:vector>
  </HeadingPairs>
  <TitlesOfParts>
    <vt:vector size="158" baseType="lpstr">
      <vt:lpstr>Arial</vt:lpstr>
      <vt:lpstr>Arial Narrow</vt:lpstr>
      <vt:lpstr>Calibri</vt:lpstr>
      <vt:lpstr>Constantia</vt:lpstr>
      <vt:lpstr>Courier New</vt:lpstr>
      <vt:lpstr>Lucida Sans</vt:lpstr>
      <vt:lpstr>Verdana</vt:lpstr>
      <vt:lpstr>Wingdings</vt:lpstr>
      <vt:lpstr>Wingdings 2</vt:lpstr>
      <vt:lpstr>Flow</vt:lpstr>
      <vt:lpstr>PowerPoint Presentation</vt:lpstr>
      <vt:lpstr>PowerPoint Presentation</vt:lpstr>
      <vt:lpstr>Who we are</vt:lpstr>
      <vt:lpstr>Who we are</vt:lpstr>
      <vt:lpstr>Some of Our Clients</vt:lpstr>
      <vt:lpstr>Some of Our Clients</vt:lpstr>
      <vt:lpstr>Some of Our Clients</vt:lpstr>
      <vt:lpstr>Some of Our Clients</vt:lpstr>
      <vt:lpstr>Some of Our Clients</vt:lpstr>
      <vt:lpstr>Some of Our Clients</vt:lpstr>
      <vt:lpstr>Capabilities</vt:lpstr>
      <vt:lpstr>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AND COST MANAGEMENT SERVICES</vt:lpstr>
      <vt:lpstr>PROJECT AND COST MANAGEMENT SERVICES</vt:lpstr>
      <vt:lpstr>PROJECT AND COST MANAGEMENT SERVICES</vt:lpstr>
      <vt:lpstr>PROJECT AND COST MANAGEMENT SERVICES</vt:lpstr>
      <vt:lpstr>PROJECT AND COST MANAGEMENT SERVICES</vt:lpstr>
      <vt:lpstr>PROJECT AND COST MANAGEMENT SERVICES</vt:lpstr>
      <vt:lpstr>PROJECT AND COST MANAGEMENT SERVICES</vt:lpstr>
      <vt:lpstr>PROJECT AND COST MANAGEMENT SERVICES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Kiran</dc:creator>
  <cp:lastModifiedBy>Nadig Consulting</cp:lastModifiedBy>
  <cp:revision>520</cp:revision>
  <dcterms:created xsi:type="dcterms:W3CDTF">2012-08-03T06:42:58Z</dcterms:created>
  <dcterms:modified xsi:type="dcterms:W3CDTF">2022-08-02T07:09:48Z</dcterms:modified>
</cp:coreProperties>
</file>